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png" ContentType="image/png"/>
  <Default Extension="jpg" ContentType="image/jpeg"/>
  <Default Extension="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.xml" ContentType="application/vnd.openxmlformats-officedocument.presentationml.tag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5526056ba50c4f3c" /><Relationship Type="http://schemas.openxmlformats.org/package/2006/relationships/metadata/core-properties" Target="/docProps/core.xml" Id="R53e7da8fd2214ad6" /><Relationship Type="http://schemas.openxmlformats.org/officeDocument/2006/relationships/extended-properties" Target="/docProps/app.xml" Id="R657cbac904404652" /><Relationship Type="http://schemas.openxmlformats.org/officeDocument/2006/relationships/custom-properties" Target="/docProps/custom.xml" Id="R8456d8de1c3c4f0d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BC2DF"/>
    <a:srgbClr val="A6CAEE"/>
    <a:srgbClr val="CCCC33"/>
    <a:srgbClr val="FFC885"/>
    <a:srgbClr val="FEE3AD"/>
    <a:srgbClr val="92B5DB"/>
    <a:srgbClr val="A4A3A4"/>
    <a:srgbClr val="8F7F5D"/>
    <a:srgbClr val="D8D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72" autoAdjust="0"/>
    <p:restoredTop sz="94312" autoAdjust="0"/>
  </p:normalViewPr>
  <p:slideViewPr>
    <p:cSldViewPr snapToGrid="0" showGuides="1">
      <p:cViewPr varScale="1">
        <p:scale>
          <a:sx n="104" d="100"/>
          <a:sy n="104" d="100"/>
        </p:scale>
        <p:origin x="48" y="64"/>
      </p:cViewPr>
      <p:guideLst>
        <p:guide orient="horz" pos="4224"/>
        <p:guide pos="5110"/>
        <p:guide orient="horz" pos="1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howGuides="1">
      <p:cViewPr>
        <p:scale>
          <a:sx n="66" d="100"/>
          <a:sy n="66" d="100"/>
        </p:scale>
        <p:origin x="2322" y="-31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theme" Target="/ppt/theme/theme1.xml" Id="rId2" /><Relationship Type="http://schemas.openxmlformats.org/officeDocument/2006/relationships/notesMaster" Target="/ppt/notesMasters/notesMaster1.xml" Id="rId3" /><Relationship Type="http://schemas.openxmlformats.org/officeDocument/2006/relationships/slide" Target="/ppt/slides/slide1.xml" Id="rId4" /><Relationship Type="http://schemas.openxmlformats.org/officeDocument/2006/relationships/slide" Target="/ppt/slides/slide2.xml" Id="rId5" /><Relationship Type="http://schemas.openxmlformats.org/officeDocument/2006/relationships/slide" Target="/ppt/slides/slide3.xml" Id="rId6" /><Relationship Type="http://schemas.openxmlformats.org/officeDocument/2006/relationships/slide" Target="/ppt/slides/slide4.xml" Id="rId7" /><Relationship Type="http://schemas.openxmlformats.org/officeDocument/2006/relationships/slide" Target="/ppt/slides/slide5.xml" Id="rId8" /><Relationship Type="http://schemas.openxmlformats.org/officeDocument/2006/relationships/slide" Target="/ppt/slides/slide6.xml" Id="rId9" /><Relationship Type="http://schemas.openxmlformats.org/officeDocument/2006/relationships/slide" Target="/ppt/slides/slide7.xml" Id="rId10" /><Relationship Type="http://schemas.openxmlformats.org/officeDocument/2006/relationships/slide" Target="/ppt/slides/slide8.xml" Id="rId11" /><Relationship Type="http://schemas.openxmlformats.org/officeDocument/2006/relationships/slide" Target="/ppt/slides/slide9.xml" Id="rId12" /><Relationship Type="http://schemas.openxmlformats.org/officeDocument/2006/relationships/slide" Target="/ppt/slides/slide10.xml" Id="rId13" /><Relationship Type="http://schemas.openxmlformats.org/officeDocument/2006/relationships/slide" Target="/ppt/slides/slide11.xml" Id="rId14" /><Relationship Type="http://schemas.openxmlformats.org/officeDocument/2006/relationships/slide" Target="/ppt/slides/slide12.xml" Id="rId15" /><Relationship Type="http://schemas.openxmlformats.org/officeDocument/2006/relationships/slide" Target="/ppt/slides/slide13.xml" Id="rId16" /><Relationship Type="http://schemas.openxmlformats.org/officeDocument/2006/relationships/slide" Target="/ppt/slides/slide14.xml" Id="rId17" /><Relationship Type="http://schemas.openxmlformats.org/officeDocument/2006/relationships/slide" Target="/ppt/slides/slide15.xml" Id="rId18" /><Relationship Type="http://schemas.openxmlformats.org/officeDocument/2006/relationships/slide" Target="/ppt/slides/slide16.xml" Id="rId19" /><Relationship Type="http://schemas.openxmlformats.org/officeDocument/2006/relationships/slide" Target="/ppt/slides/slide17.xml" Id="rId20" /><Relationship Type="http://schemas.openxmlformats.org/officeDocument/2006/relationships/slide" Target="/ppt/slides/slide18.xml" Id="rId21" /><Relationship Type="http://schemas.openxmlformats.org/officeDocument/2006/relationships/slide" Target="/ppt/slides/slide19.xml" Id="rId22" /><Relationship Type="http://schemas.openxmlformats.org/officeDocument/2006/relationships/slide" Target="/ppt/slides/slide20.xml" Id="rId23" /><Relationship Type="http://schemas.openxmlformats.org/officeDocument/2006/relationships/slide" Target="/ppt/slides/slide21.xml" Id="rId24" /><Relationship Type="http://schemas.openxmlformats.org/officeDocument/2006/relationships/tags" Target="/ppt/tags/tag2.xml" Id="rId25" /><Relationship Type="http://schemas.openxmlformats.org/officeDocument/2006/relationships/tableStyles" Target="/ppt/tableStyles.xml" Id="rId26" /><Relationship Type="http://schemas.openxmlformats.org/officeDocument/2006/relationships/presProps" Target="/ppt/presProps.xml" Id="rId27" /><Relationship Type="http://schemas.openxmlformats.org/officeDocument/2006/relationships/viewProps" Target="/ppt/viewProps.xml" Id="rId28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BE96E-66E5-4AE0-97D7-7FDAD5BCA6DB}" type="datetimeFigureOut">
              <a:rPr lang="zh-CN" altLang="en-US" smtClean="0"/>
              <a:t>2023/3/16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271971-2C66-405E-A74D-7E371BACBA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1" /><Relationship Type="http://schemas.openxmlformats.org/officeDocument/2006/relationships/notesMaster" Target="/ppt/notesMasters/notesMaster1.xml" Id="rId2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13.xml" Id="rId1" /><Relationship Type="http://schemas.openxmlformats.org/officeDocument/2006/relationships/notesMaster" Target="/ppt/notesMasters/notesMaster1.xml" Id="rId2" /></Relationships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slide" Target="/ppt/slides/slide14.xml" Id="rId1" /><Relationship Type="http://schemas.openxmlformats.org/officeDocument/2006/relationships/notesMaster" Target="/ppt/notesMasters/notesMaster1.xml" Id="rId2" /></Relationships>
</file>

<file path=ppt/notesSlides/_rels/notesSlide12.xml.rels>&#65279;<?xml version="1.0" encoding="utf-8"?><Relationships xmlns="http://schemas.openxmlformats.org/package/2006/relationships"><Relationship Type="http://schemas.openxmlformats.org/officeDocument/2006/relationships/slide" Target="/ppt/slides/slide15.xml" Id="rId1" /><Relationship Type="http://schemas.openxmlformats.org/officeDocument/2006/relationships/notesMaster" Target="/ppt/notesMasters/notesMaster1.xml" Id="rId2" /></Relationships>
</file>

<file path=ppt/notesSlides/_rels/notesSlide13.xml.rels>&#65279;<?xml version="1.0" encoding="utf-8"?><Relationships xmlns="http://schemas.openxmlformats.org/package/2006/relationships"><Relationship Type="http://schemas.openxmlformats.org/officeDocument/2006/relationships/slide" Target="/ppt/slides/slide16.xml" Id="rId1" /><Relationship Type="http://schemas.openxmlformats.org/officeDocument/2006/relationships/notesMaster" Target="/ppt/notesMasters/notesMaster1.xml" Id="rId2" /></Relationships>
</file>

<file path=ppt/notesSlides/_rels/notesSlide14.xml.rels>&#65279;<?xml version="1.0" encoding="utf-8"?><Relationships xmlns="http://schemas.openxmlformats.org/package/2006/relationships"><Relationship Type="http://schemas.openxmlformats.org/officeDocument/2006/relationships/slide" Target="/ppt/slides/slide17.xml" Id="rId1" /><Relationship Type="http://schemas.openxmlformats.org/officeDocument/2006/relationships/notesMaster" Target="/ppt/notesMasters/notesMaster1.xml" Id="rId2" /></Relationships>
</file>

<file path=ppt/notesSlides/_rels/notesSlide15.xml.rels>&#65279;<?xml version="1.0" encoding="utf-8"?><Relationships xmlns="http://schemas.openxmlformats.org/package/2006/relationships"><Relationship Type="http://schemas.openxmlformats.org/officeDocument/2006/relationships/slide" Target="/ppt/slides/slide18.xml" Id="rId1" /><Relationship Type="http://schemas.openxmlformats.org/officeDocument/2006/relationships/notesMaster" Target="/ppt/notesMasters/notesMaster1.xml" Id="rId2" /></Relationships>
</file>

<file path=ppt/notesSlides/_rels/notesSlide16.xml.rels>&#65279;<?xml version="1.0" encoding="utf-8"?><Relationships xmlns="http://schemas.openxmlformats.org/package/2006/relationships"><Relationship Type="http://schemas.openxmlformats.org/officeDocument/2006/relationships/slide" Target="/ppt/slides/slide19.xml" Id="rId1" /><Relationship Type="http://schemas.openxmlformats.org/officeDocument/2006/relationships/notesMaster" Target="/ppt/notesMasters/notesMaster1.xml" Id="rId2" /></Relationships>
</file>

<file path=ppt/notesSlides/_rels/notesSlide17.xml.rels>&#65279;<?xml version="1.0" encoding="utf-8"?><Relationships xmlns="http://schemas.openxmlformats.org/package/2006/relationships"><Relationship Type="http://schemas.openxmlformats.org/officeDocument/2006/relationships/slide" Target="/ppt/slides/slide20.xml" Id="rId1" /><Relationship Type="http://schemas.openxmlformats.org/officeDocument/2006/relationships/notesMaster" Target="/ppt/notesMasters/notesMaster1.xml" Id="rId2" /></Relationships>
</file>

<file path=ppt/notesSlides/_rels/notesSlide18.xml.rels>&#65279;<?xml version="1.0" encoding="utf-8"?><Relationships xmlns="http://schemas.openxmlformats.org/package/2006/relationships"><Relationship Type="http://schemas.openxmlformats.org/officeDocument/2006/relationships/slide" Target="/ppt/slides/slide21.xml" Id="rId1" /><Relationship Type="http://schemas.openxmlformats.org/officeDocument/2006/relationships/notesMaster" Target="/ppt/notesMasters/notesMaster1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Id1" /><Relationship Type="http://schemas.openxmlformats.org/officeDocument/2006/relationships/notesMaster" Target="/ppt/notesMasters/notesMaster1.xml" Id="rId2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Id1" /><Relationship Type="http://schemas.openxmlformats.org/officeDocument/2006/relationships/notesMaster" Target="/ppt/notesMasters/notesMaster1.xml" Id="rId2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4.xml" Id="rId1" /><Relationship Type="http://schemas.openxmlformats.org/officeDocument/2006/relationships/notesMaster" Target="/ppt/notesMasters/notesMaster1.xml" Id="rId2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5.xml" Id="rId1" /><Relationship Type="http://schemas.openxmlformats.org/officeDocument/2006/relationships/notesMaster" Target="/ppt/notesMasters/notesMaster1.xml" Id="rId2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6.xml" Id="rId1" /><Relationship Type="http://schemas.openxmlformats.org/officeDocument/2006/relationships/notesMaster" Target="/ppt/notesMasters/notesMaster1.xml" Id="rId2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9.xml" Id="rId1" /><Relationship Type="http://schemas.openxmlformats.org/officeDocument/2006/relationships/notesMaster" Target="/ppt/notesMasters/notesMaster1.xml" Id="rId2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10.xml" Id="rId1" /><Relationship Type="http://schemas.openxmlformats.org/officeDocument/2006/relationships/notesMaster" Target="/ppt/notesMasters/notesMaster1.xml" Id="rId2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12.xml" Id="rId1" /><Relationship Type="http://schemas.openxmlformats.org/officeDocument/2006/relationships/notesMaster" Target="/ppt/notesMasters/notesMaster1.xml" Id="rId2" /></Relationships>
</file>

<file path=ppt/notesSlides/notesSlide1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</p:spTree>
  </p:cSld>
  <p:clrMapOvr>
    <a:masterClrMapping xmlns:a="http://schemas.openxmlformats.org/drawingml/2006/main"/>
  </p:clrMapOvr>
</p:notes>
</file>

<file path=ppt/notesSlides/notesSlide10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</p:spTree>
  </p:cSld>
  <p:clrMapOvr>
    <a:masterClrMapping xmlns:a="http://schemas.openxmlformats.org/drawingml/2006/main"/>
  </p:clrMapOvr>
</p:notes>
</file>

<file path=ppt/notesSlides/notesSlide11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</p:spTree>
  </p:cSld>
  <p:clrMapOvr>
    <a:masterClrMapping xmlns:a="http://schemas.openxmlformats.org/drawingml/2006/main"/>
  </p:clrMapOvr>
</p:notes>
</file>

<file path=ppt/notesSlides/notesSlide1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</p:spTree>
  </p:cSld>
  <p:clrMapOvr>
    <a:masterClrMapping xmlns:a="http://schemas.openxmlformats.org/drawingml/2006/main"/>
  </p:clrMapOvr>
</p:notes>
</file>

<file path=ppt/notesSlides/notesSlide1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</p:spTree>
  </p:cSld>
  <p:clrMapOvr>
    <a:masterClrMapping xmlns:a="http://schemas.openxmlformats.org/drawingml/2006/main"/>
  </p:clrMapOvr>
</p:notes>
</file>

<file path=ppt/notesSlides/notesSlide14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</p:spTree>
  </p:cSld>
  <p:clrMapOvr>
    <a:masterClrMapping xmlns:a="http://schemas.openxmlformats.org/drawingml/2006/main"/>
  </p:clrMapOvr>
</p:notes>
</file>

<file path=ppt/notesSlides/notesSlide15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</p:spTree>
  </p:cSld>
  <p:clrMapOvr>
    <a:masterClrMapping xmlns:a="http://schemas.openxmlformats.org/drawingml/2006/main"/>
  </p:clrMapOvr>
</p:notes>
</file>

<file path=ppt/notesSlides/notesSlide16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</p:spTree>
  </p:cSld>
  <p:clrMapOvr>
    <a:masterClrMapping xmlns:a="http://schemas.openxmlformats.org/drawingml/2006/main"/>
  </p:clrMapOvr>
</p:notes>
</file>

<file path=ppt/notesSlides/notesSlide17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</p:spTree>
  </p:cSld>
  <p:clrMapOvr>
    <a:masterClrMapping xmlns:a="http://schemas.openxmlformats.org/drawingml/2006/main"/>
  </p:clrMapOvr>
</p:notes>
</file>

<file path=ppt/notesSlides/notesSlide18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</p:spTree>
  </p:cSld>
  <p:clrMapOvr>
    <a:masterClrMapping xmlns:a="http://schemas.openxmlformats.org/drawingml/2006/main"/>
  </p:clrMapOvr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</p:spTree>
  </p:cSld>
  <p:clrMapOvr>
    <a:masterClrMapping xmlns:a="http://schemas.openxmlformats.org/drawingml/2006/main"/>
  </p:clrMapOvr>
</p:notes>
</file>

<file path=ppt/notesSlides/notesSlide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</p:spTree>
  </p:cSld>
  <p:clrMapOvr>
    <a:masterClrMapping xmlns:a="http://schemas.openxmlformats.org/drawingml/2006/main"/>
  </p:clrMapOvr>
</p:notes>
</file>

<file path=ppt/notesSlides/notesSlide4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</p:spTree>
  </p:cSld>
  <p:clrMapOvr>
    <a:masterClrMapping xmlns:a="http://schemas.openxmlformats.org/drawingml/2006/main"/>
  </p:clrMapOvr>
</p:notes>
</file>

<file path=ppt/notesSlides/notesSlide5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</p:spTree>
  </p:cSld>
  <p:clrMapOvr>
    <a:masterClrMapping xmlns:a="http://schemas.openxmlformats.org/drawingml/2006/main"/>
  </p:clrMapOvr>
</p:notes>
</file>

<file path=ppt/notesSlides/notesSlide6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</p:spTree>
  </p:cSld>
  <p:clrMapOvr>
    <a:masterClrMapping xmlns:a="http://schemas.openxmlformats.org/drawingml/2006/main"/>
  </p:clrMapOvr>
</p:notes>
</file>

<file path=ppt/notesSlides/notesSlide7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</p:spTree>
  </p:cSld>
  <p:clrMapOvr>
    <a:masterClrMapping xmlns:a="http://schemas.openxmlformats.org/drawingml/2006/main"/>
  </p:clrMapOvr>
</p:notes>
</file>

<file path=ppt/notesSlides/notesSlide8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</p:spTree>
  </p:cSld>
  <p:clrMapOvr>
    <a:masterClrMapping xmlns:a="http://schemas.openxmlformats.org/drawingml/2006/main"/>
  </p:clrMapOvr>
</p:notes>
</file>

<file path=ppt/notesSlides/notesSlide9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zh-CN" altLang="en-US"/>
          </a:p>
        </p:txBody>
      </p:sp>
    </p:spTree>
  </p:cSld>
  <p:clrMapOvr>
    <a:masterClrMapping xmlns:a="http://schemas.openxmlformats.org/drawingml/2006/main"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image" Target="/ppt/media/image.png" Id="rId2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77CDE19-D6FF-4257-AB73-2A6C02B62778}" type="datetimeFigureOut">
              <a:rPr lang="zh-CN" altLang="en-US"/>
              <a:t>2023/3/16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E62B56-1528-4F77-91B5-AA2B8D59C2D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7FD3DEA-3FD7-478E-BCE9-C98C064F2C09}" type="datetimeFigureOut">
              <a:rPr lang="zh-CN" altLang="en-US"/>
              <a:t>2023/3/16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A9E006-D465-4094-8D4F-BAD1E3BB354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A506222-A6DB-4D6C-A19C-1796C80B34E6}" type="datetimeFigureOut">
              <a:rPr lang="zh-CN" altLang="en-US"/>
              <a:t>2023/3/16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2099060-CB49-4001-8BBE-F87D6B6EAF0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C914B83-7857-49B7-8ADC-C401986A5BC3}" type="datetimeFigureOut">
              <a:rPr lang="zh-CN" altLang="en-US"/>
              <a:t>2023/3/16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83A8D05-D87E-494A-AE9A-09D80EBB97C3}" type="slidenum">
              <a:rPr lang="zh-CN" altLang="en-US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3C19A2D-3541-49FD-97DA-7F3817B9E007}" type="datetimeFigureOut">
              <a:rPr lang="zh-CN" altLang="en-US"/>
              <a:t>2023/3/16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862DD7C-3846-43A5-9A7A-C0F10274E63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C3CCB4-8361-4F98-9961-5F713CBC7751}" type="datetimeFigureOut">
              <a:rPr lang="zh-CN" altLang="en-US"/>
              <a:t>2023/3/16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B0C7428-ED9A-492B-97EB-17361F0B226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27DD10F-5518-426A-B37B-C5BE14EB9479}" type="datetimeFigureOut">
              <a:rPr lang="zh-CN" altLang="en-US"/>
              <a:t>2023/3/16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0802DFE-599E-45D2-80A7-386E8107EE3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D192E71-5E2B-46B6-A9D4-C086D3AF7AAF}" type="datetimeFigureOut">
              <a:rPr lang="zh-CN" altLang="en-US"/>
              <a:t>2023/3/16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DBD6EBC-C9AA-4A8A-B8F3-7DC8FC5AC2C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6935EF5-F9D8-4C42-A815-0CE1A7DCBA47}" type="datetimeFigureOut">
              <a:rPr lang="zh-CN" altLang="en-US"/>
              <a:t>2023/3/16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461F5E3-262C-4DA0-A90E-16567E7AB09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E090276-C802-4B93-B19D-689C776EEC47}" type="datetimeFigureOut">
              <a:rPr lang="zh-CN" altLang="en-US"/>
              <a:t>2023/3/16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A8D5F9A-57E0-4446-ABD3-0AD19CC7AC4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B36A700-B1ED-4935-8CD4-DA05277F0B30}" type="datetimeFigureOut">
              <a:rPr lang="zh-CN" altLang="en-US"/>
              <a:t>2023/3/16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4C93FE5-F45D-4077-917C-7CE5419B02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theme" Target="/ppt/theme/theme1.xml" Id="rId12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9CED2-C69C-462C-AAAB-6936C10B9B50}" type="datetimeFigureOut">
              <a:rPr lang="zh-CN" altLang="en-US"/>
              <a:t>2023/3/16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27FD4-D6EB-40D1-A35A-7F2AF84E2092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gency FB"/>
          <a:ea typeface="微软雅黑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Arial"/>
          <a:ea typeface="微软雅黑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Arial"/>
          <a:ea typeface="微软雅黑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Arial"/>
          <a:ea typeface="微软雅黑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Arial"/>
          <a:ea typeface="微软雅黑"/>
        </a:defRPr>
      </a:lvl1pPr>
      <a:lvl2pPr marL="457200" lvl="1" algn="l" defTabSz="914400">
        <a:defRPr sz="1800" kern="1200">
          <a:solidFill>
            <a:schemeClr val="tx1"/>
          </a:solidFill>
          <a:latin typeface="Arial"/>
          <a:ea typeface="微软雅黑"/>
        </a:defRPr>
      </a:lvl2pPr>
      <a:lvl3pPr marL="914400" lvl="2" algn="l" defTabSz="914400">
        <a:defRPr sz="1800" kern="1200">
          <a:solidFill>
            <a:schemeClr val="tx1"/>
          </a:solidFill>
          <a:latin typeface="Arial"/>
          <a:ea typeface="微软雅黑"/>
        </a:defRPr>
      </a:lvl3pPr>
      <a:lvl4pPr marL="1371600" lvl="3" algn="l" defTabSz="914400">
        <a:defRPr sz="1800" kern="1200">
          <a:solidFill>
            <a:schemeClr val="tx1"/>
          </a:solidFill>
          <a:latin typeface="Arial"/>
          <a:ea typeface="微软雅黑"/>
        </a:defRPr>
      </a:lvl4pPr>
      <a:lvl5pPr marL="1828800" lvl="4" algn="l" defTabSz="914400">
        <a:defRPr sz="1800" kern="1200">
          <a:solidFill>
            <a:schemeClr val="tx1"/>
          </a:solidFill>
          <a:latin typeface="Arial"/>
          <a:ea typeface="微软雅黑"/>
        </a:defRPr>
      </a:lvl5pPr>
      <a:lvl6pPr marL="2286000" lvl="5" algn="l" defTabSz="914400">
        <a:defRPr sz="1800" kern="1200">
          <a:solidFill>
            <a:schemeClr val="tx1"/>
          </a:solidFill>
          <a:latin typeface="Arial"/>
          <a:ea typeface="微软雅黑"/>
        </a:defRPr>
      </a:lvl6pPr>
      <a:lvl7pPr marL="2743200" lvl="6" algn="l" defTabSz="914400">
        <a:defRPr sz="1800" kern="1200">
          <a:solidFill>
            <a:schemeClr val="tx1"/>
          </a:solidFill>
          <a:latin typeface="Arial"/>
          <a:ea typeface="微软雅黑"/>
        </a:defRPr>
      </a:lvl7pPr>
      <a:lvl8pPr marL="3200400" lvl="7" algn="l" defTabSz="914400">
        <a:defRPr sz="1800" kern="1200">
          <a:solidFill>
            <a:schemeClr val="tx1"/>
          </a:solidFill>
          <a:latin typeface="Arial"/>
          <a:ea typeface="微软雅黑"/>
        </a:defRPr>
      </a:lvl8pPr>
      <a:lvl9pPr marL="3657600" lvl="8" algn="l" defTabSz="914400">
        <a:defRPr sz="1800" kern="1200">
          <a:solidFill>
            <a:schemeClr val="tx1"/>
          </a:solidFill>
          <a:latin typeface="Arial"/>
          <a:ea typeface="微软雅黑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tags" Target="/ppt/tags/tag1.xml" Id="rId1" /><Relationship Type="http://schemas.openxmlformats.org/officeDocument/2006/relationships/slideLayout" Target="/ppt/slideLayouts/slideLayout1.xml" Id="rId2" /><Relationship Type="http://schemas.openxmlformats.org/officeDocument/2006/relationships/notesSlide" Target="/ppt/notesSlides/notesSlide1.xml" Id="rId3" /><Relationship Type="http://schemas.openxmlformats.org/officeDocument/2006/relationships/image" Target="/ppt/media/image2.png" Id="rId4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notesSlide" Target="/ppt/notesSlides/notesSlide8.xml" Id="rId2" /><Relationship Type="http://schemas.openxmlformats.org/officeDocument/2006/relationships/image" Target="/ppt/media/image2.png" Id="rId3" /><Relationship Type="http://schemas.openxmlformats.org/officeDocument/2006/relationships/image" Target="/ppt/media/image3.png" Id="rId4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7.png" Id="rId2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notesSlide" Target="/ppt/notesSlides/notesSlide9.xml" Id="rId2" /><Relationship Type="http://schemas.openxmlformats.org/officeDocument/2006/relationships/image" Target="/ppt/media/image.jpg" Id="rId3" /><Relationship Type="http://schemas.openxmlformats.org/officeDocument/2006/relationships/image" Target="/ppt/media/image2.jpg" Id="rId4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notesSlide" Target="/ppt/notesSlides/notesSlide10.xml" Id="rId2" /><Relationship Type="http://schemas.openxmlformats.org/officeDocument/2006/relationships/image" Target="/ppt/media/image8.png" Id="rId3" /><Relationship Type="http://schemas.openxmlformats.org/officeDocument/2006/relationships/image" Target="/ppt/media/image2.png" Id="rId4" /><Relationship Type="http://schemas.openxmlformats.org/officeDocument/2006/relationships/image" Target="/ppt/media/image3.png" Id="rId5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11.xml" Id="rId2" /><Relationship Type="http://schemas.openxmlformats.org/officeDocument/2006/relationships/image" Target="/ppt/media/image4.png" Id="rId3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notesSlide" Target="/ppt/notesSlides/notesSlide12.xml" Id="rId2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notesSlide" Target="/ppt/notesSlides/notesSlide13.xml" Id="rId2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14.xml" Id="rId2" /><Relationship Type="http://schemas.openxmlformats.org/officeDocument/2006/relationships/image" Target="/ppt/media/image4.png" Id="rId3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notesSlide" Target="/ppt/notesSlides/notesSlide15.xml" Id="rId2" /><Relationship Type="http://schemas.openxmlformats.org/officeDocument/2006/relationships/image" Target="/ppt/media/image3.jpg" Id="rId3" /><Relationship Type="http://schemas.openxmlformats.org/officeDocument/2006/relationships/image" Target="/ppt/media/image4.jpg" Id="rId4" /><Relationship Type="http://schemas.openxmlformats.org/officeDocument/2006/relationships/image" Target="/ppt/media/image5.jpg" Id="rId5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notesSlide" Target="/ppt/notesSlides/notesSlide16.xml" Id="rId2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notesSlide" Target="/ppt/notesSlides/notesSlide2.xml" Id="rId2" /><Relationship Type="http://schemas.openxmlformats.org/officeDocument/2006/relationships/image" Target="/ppt/media/image2.png" Id="rId3" /><Relationship Type="http://schemas.openxmlformats.org/officeDocument/2006/relationships/image" Target="/ppt/media/image3.png" Id="rId4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17.xml" Id="rId2" /><Relationship Type="http://schemas.openxmlformats.org/officeDocument/2006/relationships/image" Target="/ppt/media/image2.png" Id="rId3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18.xml" Id="rId2" /><Relationship Type="http://schemas.openxmlformats.org/officeDocument/2006/relationships/image" Target="/ppt/media/image2.png" Id="rId3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3.xml" Id="rId2" /><Relationship Type="http://schemas.openxmlformats.org/officeDocument/2006/relationships/image" Target="/ppt/media/image2.png" Id="rId3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4.xml" Id="rId2" /><Relationship Type="http://schemas.openxmlformats.org/officeDocument/2006/relationships/image" Target="/ppt/media/image4.png" Id="rId3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notesSlide" Target="/ppt/notesSlides/notesSlide5.xml" Id="rId2" /><Relationship Type="http://schemas.openxmlformats.org/officeDocument/2006/relationships/image" Target="/ppt/media/image2.png" Id="rId3" /><Relationship Type="http://schemas.openxmlformats.org/officeDocument/2006/relationships/image" Target="/ppt/media/image3.png" Id="rId4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notesSlide" Target="/ppt/notesSlides/notesSlide6.xml" Id="rId2" /><Relationship Type="http://schemas.openxmlformats.org/officeDocument/2006/relationships/image" Target="/ppt/media/image.jpg" Id="rId3" /><Relationship Type="http://schemas.openxmlformats.org/officeDocument/2006/relationships/image" Target="/ppt/media/image2.jpg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5.png" Id="rId2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6.png" Id="rId2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7.xml" Id="rId2" /><Relationship Type="http://schemas.openxmlformats.org/officeDocument/2006/relationships/image" Target="/ppt/media/image4.png" Id="rId3" /></Relationships>
</file>

<file path=ppt/slides/slide1.xml><?xml version="1.0" encoding="utf-8"?>
<p:sld xmlns:mc="http://schemas.openxmlformats.org/markup-compatibility/2006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320000">
            <a:off x="3597399" y="666070"/>
            <a:ext cx="5374594" cy="4630173"/>
            <a:chOff x="3404893" y="666070"/>
            <a:chExt cx="5374594" cy="4630173"/>
          </a:xfrm>
        </p:grpSpPr>
        <p:sp>
          <p:nvSpPr>
            <p:cNvPr id="2" name="等腰三角形 1"/>
            <p:cNvSpPr/>
            <p:nvPr/>
          </p:nvSpPr>
          <p:spPr>
            <a:xfrm>
              <a:off x="3466513" y="704830"/>
              <a:ext cx="5258974" cy="4533598"/>
            </a:xfrm>
            <a:prstGeom prst="triangle">
              <a:avLst/>
            </a:prstGeom>
            <a:noFill/>
            <a:ln w="12700">
              <a:solidFill>
                <a:schemeClr val="bg1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6049620" y="666070"/>
              <a:ext cx="108000" cy="108000"/>
            </a:xfrm>
            <a:prstGeom prst="ellips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404893" y="5188243"/>
              <a:ext cx="108000" cy="108000"/>
            </a:xfrm>
            <a:prstGeom prst="ellips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8671487" y="5188243"/>
              <a:ext cx="108000" cy="108000"/>
            </a:xfrm>
            <a:prstGeom prst="ellips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741821" y="1530614"/>
            <a:ext cx="5596821" cy="4122058"/>
            <a:chOff x="3741821" y="1530614"/>
            <a:chExt cx="5596821" cy="4122058"/>
          </a:xfrm>
        </p:grpSpPr>
        <p:sp>
          <p:nvSpPr>
            <p:cNvPr id="29" name="椭圆 28"/>
            <p:cNvSpPr/>
            <p:nvPr/>
          </p:nvSpPr>
          <p:spPr>
            <a:xfrm>
              <a:off x="4034971" y="1530614"/>
              <a:ext cx="4122058" cy="4122058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741821" y="1709886"/>
              <a:ext cx="5596821" cy="21005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en-US" sz="4400">
                  <a:solidFill>
                    <a:srgbClr val="FFFFFF"/>
                  </a:solidFill>
                  <a:latin typeface="Agency FB"/>
                  <a:ea typeface="微软雅黑"/>
                </a:rPr>
                <a:t>Intrusion Detection System</a:t>
              </a:r>
            </a:p>
            <a:p>
              <a:pPr lvl="0"/>
              <a:r>
                <a:rPr lang="en-US" altLang="en-US" sz="4400">
                  <a:solidFill>
                    <a:srgbClr val="FFFFFF"/>
                  </a:solidFill>
                  <a:latin typeface="Agency FB"/>
                  <a:ea typeface="微软雅黑"/>
                </a:rPr>
                <a:t>                   and</a:t>
              </a:r>
            </a:p>
            <a:p>
              <a:pPr lvl="0"/>
              <a:r>
                <a:rPr lang="en-US" altLang="en-US" sz="4400">
                  <a:solidFill>
                    <a:srgbClr val="FFFFFF"/>
                  </a:solidFill>
                  <a:latin typeface="Agency FB"/>
                  <a:ea typeface="微软雅黑"/>
                </a:rPr>
                <a:t>Impact of IDS on Humans</a:t>
              </a:r>
              <a:endParaRPr lang="zh-CN" altLang="zh-CN" sz="4400">
                <a:solidFill>
                  <a:srgbClr val="FFFFFF"/>
                </a:solidFill>
                <a:latin typeface="Agency FB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4892994" y="3790381"/>
              <a:ext cx="2386211" cy="0"/>
            </a:xfrm>
            <a:prstGeom prst="line">
              <a:avLst/>
            </a:prstGeom>
            <a:ln w="6350">
              <a:solidFill>
                <a:schemeClr val="bg1"/>
              </a:solidFill>
              <a:prstDash val="solid"/>
              <a:miter/>
            </a:ln>
          </p:spPr>
        </p:cxnSp>
        <p:sp>
          <p:nvSpPr>
            <p:cNvPr id="28" name="文本框 27"/>
            <p:cNvSpPr txBox="1"/>
            <p:nvPr/>
          </p:nvSpPr>
          <p:spPr>
            <a:xfrm>
              <a:off x="4454402" y="3958278"/>
              <a:ext cx="370262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bg1"/>
                  </a:solidFill>
                  <a:latin typeface="Agency FB"/>
                  <a:ea typeface="方正兰亭粗黑_GBK"/>
                </a:rPr>
                <a:t>pre:  </a:t>
              </a:r>
              <a:r>
                <a:rPr lang="zh-CN" altLang="en-US" sz="1400">
                  <a:solidFill>
                    <a:schemeClr val="bg1"/>
                  </a:solidFill>
                  <a:latin typeface="Agency FB"/>
                  <a:ea typeface="方正兰亭粗黑_GBK"/>
                </a:rPr>
                <a:t>王曦、孙沐阳、钟志炫、黄灿彬</a:t>
              </a:r>
              <a:endParaRPr lang="en-US" altLang="zh-CN" sz="1400">
                <a:solidFill>
                  <a:schemeClr val="bg1"/>
                </a:solidFill>
                <a:latin typeface="Agency FB"/>
                <a:ea typeface="方正兰亭粗黑_GBK"/>
              </a:endParaRPr>
            </a:p>
            <a:p>
              <a:r>
                <a:rPr lang="en-US" altLang="zh-CN" sz="1400">
                  <a:solidFill>
                    <a:schemeClr val="bg1"/>
                  </a:solidFill>
                  <a:latin typeface="Agency FB"/>
                  <a:ea typeface="方正兰亭粗黑_GBK"/>
                </a:rPr>
                <a:t>ppt:  </a:t>
              </a:r>
              <a:r>
                <a:rPr lang="zh-CN" altLang="en-US" sz="1400">
                  <a:solidFill>
                    <a:schemeClr val="bg1"/>
                  </a:solidFill>
                  <a:latin typeface="Agency FB"/>
                  <a:ea typeface="方正兰亭粗黑_GBK"/>
                </a:rPr>
                <a:t>王曦、孙沐阳、钟志炫、黄灿彬、黄睦泰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32060" y="5022216"/>
            <a:ext cx="753746" cy="734645"/>
            <a:chOff x="1032060" y="5022216"/>
            <a:chExt cx="753746" cy="734645"/>
          </a:xfrm>
        </p:grpSpPr>
        <p:sp>
          <p:nvSpPr>
            <p:cNvPr id="42" name="等腰三角形 41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44" name="等腰三角形 43"/>
          <p:cNvSpPr/>
          <p:nvPr/>
        </p:nvSpPr>
        <p:spPr>
          <a:xfrm rot="16200000" flipH="1" flipV="1">
            <a:off x="10561436" y="2089522"/>
            <a:ext cx="466193" cy="401891"/>
          </a:xfrm>
          <a:prstGeom prst="triangle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5" name="等腰三角形 44"/>
          <p:cNvSpPr/>
          <p:nvPr/>
        </p:nvSpPr>
        <p:spPr>
          <a:xfrm rot="5400000" flipV="1">
            <a:off x="10835395" y="2837059"/>
            <a:ext cx="312202" cy="26914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6" name="等腰三角形 45"/>
          <p:cNvSpPr/>
          <p:nvPr/>
        </p:nvSpPr>
        <p:spPr>
          <a:xfrm rot="20034423" flipH="1" flipV="1">
            <a:off x="10265617" y="3528425"/>
            <a:ext cx="466193" cy="401891"/>
          </a:xfrm>
          <a:prstGeom prst="triangle">
            <a:avLst/>
          </a:prstGeom>
          <a:noFill/>
          <a:ln w="12700">
            <a:solidFill>
              <a:srgbClr val="CCCC33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7" name="等腰三角形 46"/>
          <p:cNvSpPr/>
          <p:nvPr/>
        </p:nvSpPr>
        <p:spPr>
          <a:xfrm rot="3050067" flipH="1" flipV="1">
            <a:off x="1101977" y="3288413"/>
            <a:ext cx="466193" cy="4018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4000">
        <p14:ripple/>
      </p:transition>
    </mc:Choice>
    <mc:Fallback>
      <p:transition spd="slow" advTm="4000">
        <p:fade/>
      </p:transition>
    </mc:Fallback>
  </mc:AlternateContent>
  <p:timing>
    <p:tnLst>
      <p:par>
        <p:cTn id="46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8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8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8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8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7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8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8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8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8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8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8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8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8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8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8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8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8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8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8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8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8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8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8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8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8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 38"/>
          <p:cNvSpPr/>
          <p:nvPr/>
        </p:nvSpPr>
        <p:spPr>
          <a:xfrm rot="0" flipH="0" flipV="0">
            <a:off x="0" y="-43543"/>
            <a:ext cx="9450710" cy="6907044"/>
          </a:xfrm>
          <a:custGeom>
            <a:avLst/>
            <a:gdLst>
              <a:gd name="connsiteX0" fmla="*/ 9450710 w 9450710"/>
              <a:gd name="connsiteY0" fmla="*/ 0 h 6907044"/>
              <a:gd name="connsiteX1" fmla="*/ 7020643 w 9450710"/>
              <a:gd name="connsiteY1" fmla="*/ 3483429 h 6907044"/>
              <a:gd name="connsiteX2" fmla="*/ 8945125 w 9450710"/>
              <a:gd name="connsiteY2" fmla="*/ 6894286 h 6907044"/>
              <a:gd name="connsiteX3" fmla="*/ 0 w 9450710"/>
              <a:gd name="connsiteY3" fmla="*/ 6907044 h 6907044"/>
              <a:gd name="connsiteX4" fmla="*/ 0 w 9450710"/>
              <a:gd name="connsiteY4" fmla="*/ 25682 h 690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50710" h="6907044">
                <a:moveTo>
                  <a:pt x="9450710" y="0"/>
                </a:moveTo>
                <a:cubicBezTo>
                  <a:pt x="9274027" y="1064380"/>
                  <a:pt x="7104906" y="2334381"/>
                  <a:pt x="7020643" y="3483429"/>
                </a:cubicBezTo>
                <a:cubicBezTo>
                  <a:pt x="6936379" y="4632477"/>
                  <a:pt x="8262858" y="6028268"/>
                  <a:pt x="8945125" y="6894286"/>
                </a:cubicBezTo>
                <a:lnTo>
                  <a:pt x="0" y="6907044"/>
                </a:lnTo>
                <a:lnTo>
                  <a:pt x="0" y="25682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 flipV="1">
            <a:off x="9204168" y="270280"/>
            <a:ext cx="246542" cy="246542"/>
          </a:xfrm>
          <a:prstGeom prst="ellipse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109" y="254328"/>
            <a:ext cx="6893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>
                <a:latin typeface="微软雅黑"/>
                <a:ea typeface="微软雅黑"/>
              </a:rPr>
              <a:t>01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402304" y="241629"/>
            <a:ext cx="5137150" cy="520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 sz="2800">
                <a:latin typeface="微软雅黑"/>
                <a:ea typeface="微软雅黑"/>
              </a:rPr>
              <a:t>Fog Computing</a:t>
            </a:r>
          </a:p>
        </p:txBody>
      </p:sp>
      <p:grpSp>
        <p:nvGrpSpPr>
          <p:cNvPr id="36" name="组合 35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37" name="等腰三角形 36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50" name="椭圆 49"/>
          <p:cNvSpPr/>
          <p:nvPr/>
        </p:nvSpPr>
        <p:spPr>
          <a:xfrm flipV="1">
            <a:off x="8202682" y="1416908"/>
            <a:ext cx="246542" cy="246542"/>
          </a:xfrm>
          <a:prstGeom prst="ellipse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1" name="椭圆 50"/>
          <p:cNvSpPr/>
          <p:nvPr/>
        </p:nvSpPr>
        <p:spPr>
          <a:xfrm flipV="1">
            <a:off x="6881882" y="3153636"/>
            <a:ext cx="246542" cy="246542"/>
          </a:xfrm>
          <a:prstGeom prst="ellipse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 flipV="1">
            <a:off x="7476967" y="4984880"/>
            <a:ext cx="246542" cy="246542"/>
          </a:xfrm>
          <a:prstGeom prst="ellipse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81057" y="1666929"/>
            <a:ext cx="721247" cy="721247"/>
            <a:chOff x="681057" y="1666929"/>
            <a:chExt cx="721247" cy="721247"/>
          </a:xfrm>
        </p:grpSpPr>
        <p:sp>
          <p:nvSpPr>
            <p:cNvPr id="8" name="椭圆 7"/>
            <p:cNvSpPr/>
            <p:nvPr/>
          </p:nvSpPr>
          <p:spPr>
            <a:xfrm>
              <a:off x="681057" y="1666929"/>
              <a:ext cx="721247" cy="721247"/>
            </a:xfrm>
            <a:prstGeom prst="ellipse">
              <a:avLst/>
            </a:prstGeom>
            <a:solidFill>
              <a:srgbClr val="84797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812256" y="1811151"/>
              <a:ext cx="448578" cy="448580"/>
              <a:chOff x="1982" y="1550"/>
              <a:chExt cx="378" cy="378"/>
            </a:xfrm>
            <a:solidFill>
              <a:schemeClr val="bg1"/>
            </a:solidFill>
          </p:grpSpPr>
          <p:sp>
            <p:nvSpPr>
              <p:cNvPr id="5" name="Freeform 5"/>
              <p:cNvSpPr/>
              <p:nvPr/>
            </p:nvSpPr>
            <p:spPr>
              <a:xfrm>
                <a:off x="1982" y="1586"/>
                <a:ext cx="342" cy="342"/>
              </a:xfrm>
              <a:custGeom>
                <a:avLst/>
                <a:gdLst>
                  <a:gd name="T0" fmla="*/ 17 w 142"/>
                  <a:gd name="T1" fmla="*/ 0 h 142"/>
                  <a:gd name="T2" fmla="*/ 50 w 142"/>
                  <a:gd name="T3" fmla="*/ 89 h 142"/>
                  <a:gd name="T4" fmla="*/ 142 w 142"/>
                  <a:gd name="T5" fmla="*/ 125 h 142"/>
                  <a:gd name="T6" fmla="*/ 107 w 142"/>
                  <a:gd name="T7" fmla="*/ 90 h 142"/>
                  <a:gd name="T8" fmla="*/ 83 w 142"/>
                  <a:gd name="T9" fmla="*/ 80 h 142"/>
                  <a:gd name="T10" fmla="*/ 58 w 142"/>
                  <a:gd name="T11" fmla="*/ 55 h 142"/>
                  <a:gd name="T12" fmla="*/ 53 w 142"/>
                  <a:gd name="T13" fmla="*/ 36 h 142"/>
                  <a:gd name="T14" fmla="*/ 17 w 142"/>
                  <a:gd name="T1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2" h="342">
                    <a:moveTo>
                      <a:pt x="41" y="0"/>
                    </a:moveTo>
                    <a:cubicBezTo>
                      <a:pt x="29" y="17"/>
                      <a:pt x="0" y="92"/>
                      <a:pt x="120" y="214"/>
                    </a:cubicBezTo>
                    <a:cubicBezTo>
                      <a:pt x="246" y="342"/>
                      <a:pt x="328" y="316"/>
                      <a:pt x="342" y="301"/>
                    </a:cubicBezTo>
                    <a:cubicBezTo>
                      <a:pt x="258" y="217"/>
                      <a:pt x="258" y="217"/>
                      <a:pt x="258" y="217"/>
                    </a:cubicBezTo>
                    <a:cubicBezTo>
                      <a:pt x="246" y="229"/>
                      <a:pt x="231" y="217"/>
                      <a:pt x="200" y="193"/>
                    </a:cubicBezTo>
                    <a:cubicBezTo>
                      <a:pt x="183" y="178"/>
                      <a:pt x="159" y="157"/>
                      <a:pt x="140" y="132"/>
                    </a:cubicBezTo>
                    <a:cubicBezTo>
                      <a:pt x="128" y="116"/>
                      <a:pt x="116" y="99"/>
                      <a:pt x="128" y="87"/>
                    </a:cubicBez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zh-CN" alt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2244" y="1767"/>
                <a:ext cx="116" cy="113"/>
              </a:xfrm>
              <a:custGeom>
                <a:avLst/>
                <a:gdLst>
                  <a:gd name="T0" fmla="*/ 45 w 48"/>
                  <a:gd name="T1" fmla="*/ 37 h 47"/>
                  <a:gd name="T2" fmla="*/ 45 w 48"/>
                  <a:gd name="T3" fmla="*/ 29 h 47"/>
                  <a:gd name="T4" fmla="*/ 45 w 48"/>
                  <a:gd name="T5" fmla="*/ 29 h 47"/>
                  <a:gd name="T6" fmla="*/ 18 w 48"/>
                  <a:gd name="T7" fmla="*/ 2 h 47"/>
                  <a:gd name="T8" fmla="*/ 10 w 48"/>
                  <a:gd name="T9" fmla="*/ 2 h 47"/>
                  <a:gd name="T10" fmla="*/ 0 w 48"/>
                  <a:gd name="T11" fmla="*/ 12 h 47"/>
                  <a:gd name="T12" fmla="*/ 35 w 48"/>
                  <a:gd name="T13" fmla="*/ 47 h 47"/>
                  <a:gd name="T14" fmla="*/ 45 w 48"/>
                  <a:gd name="T15" fmla="*/ 3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113">
                    <a:moveTo>
                      <a:pt x="109" y="89"/>
                    </a:moveTo>
                    <a:cubicBezTo>
                      <a:pt x="116" y="84"/>
                      <a:pt x="114" y="75"/>
                      <a:pt x="109" y="70"/>
                    </a:cubicBezTo>
                    <a:cubicBezTo>
                      <a:pt x="109" y="70"/>
                      <a:pt x="109" y="70"/>
                      <a:pt x="109" y="70"/>
                    </a:cubicBezTo>
                    <a:cubicBezTo>
                      <a:pt x="109" y="70"/>
                      <a:pt x="44" y="5"/>
                      <a:pt x="44" y="5"/>
                    </a:cubicBezTo>
                    <a:cubicBezTo>
                      <a:pt x="39" y="0"/>
                      <a:pt x="29" y="0"/>
                      <a:pt x="24" y="5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85" y="113"/>
                      <a:pt x="85" y="113"/>
                      <a:pt x="85" y="113"/>
                    </a:cubicBezTo>
                    <a:cubicBezTo>
                      <a:pt x="85" y="113"/>
                      <a:pt x="109" y="89"/>
                      <a:pt x="109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zh-CN" alt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2030" y="1550"/>
                <a:ext cx="115" cy="115"/>
              </a:xfrm>
              <a:custGeom>
                <a:avLst/>
                <a:gdLst>
                  <a:gd name="T0" fmla="*/ 45 w 48"/>
                  <a:gd name="T1" fmla="*/ 38 h 48"/>
                  <a:gd name="T2" fmla="*/ 45 w 48"/>
                  <a:gd name="T3" fmla="*/ 31 h 48"/>
                  <a:gd name="T4" fmla="*/ 45 w 48"/>
                  <a:gd name="T5" fmla="*/ 31 h 48"/>
                  <a:gd name="T6" fmla="*/ 17 w 48"/>
                  <a:gd name="T7" fmla="*/ 3 h 48"/>
                  <a:gd name="T8" fmla="*/ 10 w 48"/>
                  <a:gd name="T9" fmla="*/ 3 h 48"/>
                  <a:gd name="T10" fmla="*/ 0 w 48"/>
                  <a:gd name="T11" fmla="*/ 13 h 48"/>
                  <a:gd name="T12" fmla="*/ 36 w 48"/>
                  <a:gd name="T13" fmla="*/ 48 h 48"/>
                  <a:gd name="T14" fmla="*/ 45 w 48"/>
                  <a:gd name="T15" fmla="*/ 3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115">
                    <a:moveTo>
                      <a:pt x="108" y="91"/>
                    </a:moveTo>
                    <a:cubicBezTo>
                      <a:pt x="115" y="86"/>
                      <a:pt x="115" y="79"/>
                      <a:pt x="108" y="74"/>
                    </a:cubicBezTo>
                    <a:cubicBezTo>
                      <a:pt x="108" y="74"/>
                      <a:pt x="108" y="74"/>
                      <a:pt x="108" y="74"/>
                    </a:cubicBezTo>
                    <a:cubicBezTo>
                      <a:pt x="108" y="74"/>
                      <a:pt x="41" y="7"/>
                      <a:pt x="41" y="7"/>
                    </a:cubicBezTo>
                    <a:cubicBezTo>
                      <a:pt x="36" y="0"/>
                      <a:pt x="29" y="0"/>
                      <a:pt x="24" y="7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86" y="115"/>
                      <a:pt x="86" y="115"/>
                      <a:pt x="86" y="115"/>
                    </a:cubicBezTo>
                    <a:cubicBezTo>
                      <a:pt x="86" y="115"/>
                      <a:pt x="108" y="91"/>
                      <a:pt x="108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zh-CN" altLang="en-US"/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 rot="0" flipH="0" flipV="0">
            <a:off x="1488962" y="1269750"/>
            <a:ext cx="4518489" cy="393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 sz="2000"/>
              <a:t>What is FogComputing</a:t>
            </a:r>
          </a:p>
        </p:txBody>
      </p:sp>
      <p:sp>
        <p:nvSpPr>
          <p:cNvPr id="24" name="文本框 23"/>
          <p:cNvSpPr txBox="1"/>
          <p:nvPr/>
        </p:nvSpPr>
        <p:spPr>
          <a:xfrm rot="0" flipH="0" flipV="0">
            <a:off x="1230886" y="2145124"/>
            <a:ext cx="5124450" cy="140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/>
              <a:t>Fog computing is a paradigm developed by Cisco that transfers the data and
services to the edge of the network in the cloud</a:t>
            </a:r>
          </a:p>
          <a:p>
            <a:pPr lvl="0" algn="just"/>
            <a:endParaRPr lang="en-US" altLang="en-US" sz="1600"/>
          </a:p>
          <a:p>
            <a:pPr lvl="0" algn="just"/>
            <a:endParaRPr lang="en-US" altLang="en-US" sz="1600"/>
          </a:p>
        </p:txBody>
      </p:sp>
      <p:sp>
        <p:nvSpPr>
          <p:cNvPr id="30" name="文本框 29"/>
          <p:cNvSpPr txBox="1"/>
          <p:nvPr/>
        </p:nvSpPr>
        <p:spPr>
          <a:xfrm rot="0" flipH="0" flipV="0">
            <a:off x="1402304" y="3429064"/>
            <a:ext cx="4963914" cy="698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 sz="2000"/>
              <a:t>What's difference between Fog computing and Cloud computing</a:t>
            </a:r>
          </a:p>
        </p:txBody>
      </p:sp>
      <p:sp>
        <p:nvSpPr>
          <p:cNvPr id="31" name="文本框 30"/>
          <p:cNvSpPr txBox="1"/>
          <p:nvPr/>
        </p:nvSpPr>
        <p:spPr>
          <a:xfrm rot="0" flipH="0" flipV="0">
            <a:off x="1230886" y="4392368"/>
            <a:ext cx="5124450" cy="1981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en-US" altLang="en-US"/>
              <a:t>Seen as an extension of the concept of Cloud computing</a:t>
            </a:r>
          </a:p>
          <a:p>
            <a:pPr marL="285750" lvl="0" indent="-285750" algn="just">
              <a:buFont typeface="Arial" charset="0"/>
              <a:buChar char="•"/>
            </a:pPr>
            <a:endParaRPr lang="en-US" altLang="en-US" sz="1600"/>
          </a:p>
          <a:p>
            <a:pPr marL="285750" lvl="0" indent="-285750">
              <a:buFont typeface="Arial" charset="0"/>
              <a:buChar char="•"/>
            </a:pPr>
            <a:r>
              <a:rPr lang="en-US" altLang="en-US"/>
              <a:t>the most important feature that distinguish it from other computing architectures is its closer distance to end-users, thus leading to lower latency service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81057" y="4074533"/>
            <a:ext cx="721247" cy="721247"/>
            <a:chOff x="681057" y="4074533"/>
            <a:chExt cx="721247" cy="721247"/>
          </a:xfrm>
        </p:grpSpPr>
        <p:sp>
          <p:nvSpPr>
            <p:cNvPr id="25" name="椭圆 24"/>
            <p:cNvSpPr/>
            <p:nvPr/>
          </p:nvSpPr>
          <p:spPr>
            <a:xfrm>
              <a:off x="681057" y="4074533"/>
              <a:ext cx="721247" cy="721247"/>
            </a:xfrm>
            <a:prstGeom prst="ellipse">
              <a:avLst/>
            </a:prstGeom>
            <a:solidFill>
              <a:srgbClr val="84797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11" name="Group 10"/>
            <p:cNvGrpSpPr>
              <a:grpSpLocks noChangeAspect="1"/>
            </p:cNvGrpSpPr>
            <p:nvPr/>
          </p:nvGrpSpPr>
          <p:grpSpPr bwMode="auto">
            <a:xfrm>
              <a:off x="808207" y="4278938"/>
              <a:ext cx="468000" cy="314689"/>
              <a:chOff x="3666" y="2043"/>
              <a:chExt cx="348" cy="234"/>
            </a:xfrm>
            <a:solidFill>
              <a:schemeClr val="bg1"/>
            </a:solidFill>
          </p:grpSpPr>
          <p:sp>
            <p:nvSpPr>
              <p:cNvPr id="16" name="Freeform 11"/>
              <p:cNvSpPr/>
              <p:nvPr/>
            </p:nvSpPr>
            <p:spPr>
              <a:xfrm>
                <a:off x="3678" y="2043"/>
                <a:ext cx="324" cy="137"/>
              </a:xfrm>
              <a:custGeom>
                <a:avLst/>
                <a:gdLst>
                  <a:gd name="T0" fmla="*/ 67 w 134"/>
                  <a:gd name="T1" fmla="*/ 56 h 56"/>
                  <a:gd name="T2" fmla="*/ 134 w 134"/>
                  <a:gd name="T3" fmla="*/ 0 h 56"/>
                  <a:gd name="T4" fmla="*/ 133 w 134"/>
                  <a:gd name="T5" fmla="*/ 0 h 56"/>
                  <a:gd name="T6" fmla="*/ 1 w 134"/>
                  <a:gd name="T7" fmla="*/ 0 h 56"/>
                  <a:gd name="T8" fmla="*/ 0 w 134"/>
                  <a:gd name="T9" fmla="*/ 0 h 56"/>
                  <a:gd name="T10" fmla="*/ 67 w 134"/>
                  <a:gd name="T1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4" h="137">
                    <a:moveTo>
                      <a:pt x="162" y="137"/>
                    </a:moveTo>
                    <a:cubicBezTo>
                      <a:pt x="324" y="0"/>
                      <a:pt x="324" y="0"/>
                      <a:pt x="324" y="0"/>
                    </a:cubicBezTo>
                    <a:cubicBezTo>
                      <a:pt x="324" y="0"/>
                      <a:pt x="322" y="0"/>
                      <a:pt x="32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0" y="0"/>
                      <a:pt x="0" y="0"/>
                    </a:cubicBezTo>
                    <a:lnTo>
                      <a:pt x="162" y="1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zh-CN" altLang="en-US"/>
              </a:p>
            </p:txBody>
          </p:sp>
          <p:sp>
            <p:nvSpPr>
              <p:cNvPr id="17" name="Freeform 12"/>
              <p:cNvSpPr/>
              <p:nvPr/>
            </p:nvSpPr>
            <p:spPr>
              <a:xfrm>
                <a:off x="3898" y="2053"/>
                <a:ext cx="116" cy="212"/>
              </a:xfrm>
              <a:custGeom>
                <a:avLst/>
                <a:gdLst>
                  <a:gd name="T0" fmla="*/ 48 w 48"/>
                  <a:gd name="T1" fmla="*/ 2 h 87"/>
                  <a:gd name="T2" fmla="*/ 48 w 48"/>
                  <a:gd name="T3" fmla="*/ 0 h 87"/>
                  <a:gd name="T4" fmla="*/ 0 w 48"/>
                  <a:gd name="T5" fmla="*/ 40 h 87"/>
                  <a:gd name="T6" fmla="*/ 48 w 48"/>
                  <a:gd name="T7" fmla="*/ 87 h 87"/>
                  <a:gd name="T8" fmla="*/ 48 w 48"/>
                  <a:gd name="T9" fmla="*/ 86 h 87"/>
                  <a:gd name="T10" fmla="*/ 48 w 48"/>
                  <a:gd name="T11" fmla="*/ 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212">
                    <a:moveTo>
                      <a:pt x="116" y="5"/>
                    </a:moveTo>
                    <a:cubicBezTo>
                      <a:pt x="116" y="2"/>
                      <a:pt x="116" y="2"/>
                      <a:pt x="116" y="0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116" y="212"/>
                      <a:pt x="116" y="212"/>
                      <a:pt x="116" y="212"/>
                    </a:cubicBezTo>
                    <a:cubicBezTo>
                      <a:pt x="116" y="212"/>
                      <a:pt x="116" y="212"/>
                      <a:pt x="116" y="210"/>
                    </a:cubicBezTo>
                    <a:lnTo>
                      <a:pt x="11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zh-CN" altLang="en-US"/>
              </a:p>
            </p:txBody>
          </p:sp>
          <p:sp>
            <p:nvSpPr>
              <p:cNvPr id="18" name="Freeform 13"/>
              <p:cNvSpPr/>
              <p:nvPr/>
            </p:nvSpPr>
            <p:spPr>
              <a:xfrm>
                <a:off x="3666" y="2053"/>
                <a:ext cx="116" cy="212"/>
              </a:xfrm>
              <a:custGeom>
                <a:avLst/>
                <a:gdLst>
                  <a:gd name="T0" fmla="*/ 0 w 48"/>
                  <a:gd name="T1" fmla="*/ 0 h 87"/>
                  <a:gd name="T2" fmla="*/ 0 w 48"/>
                  <a:gd name="T3" fmla="*/ 2 h 87"/>
                  <a:gd name="T4" fmla="*/ 0 w 48"/>
                  <a:gd name="T5" fmla="*/ 86 h 87"/>
                  <a:gd name="T6" fmla="*/ 0 w 48"/>
                  <a:gd name="T7" fmla="*/ 87 h 87"/>
                  <a:gd name="T8" fmla="*/ 48 w 48"/>
                  <a:gd name="T9" fmla="*/ 40 h 87"/>
                  <a:gd name="T10" fmla="*/ 0 w 48"/>
                  <a:gd name="T11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212">
                    <a:moveTo>
                      <a:pt x="0" y="0"/>
                    </a:moveTo>
                    <a:cubicBezTo>
                      <a:pt x="0" y="2"/>
                      <a:pt x="0" y="2"/>
                      <a:pt x="0" y="5"/>
                    </a:cubicBezTo>
                    <a:cubicBezTo>
                      <a:pt x="0" y="210"/>
                      <a:pt x="0" y="210"/>
                      <a:pt x="0" y="210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116" y="97"/>
                      <a:pt x="116" y="97"/>
                      <a:pt x="116" y="97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zh-CN" altLang="en-US"/>
              </a:p>
            </p:txBody>
          </p:sp>
          <p:sp>
            <p:nvSpPr>
              <p:cNvPr id="19" name="Freeform 14"/>
              <p:cNvSpPr/>
              <p:nvPr/>
            </p:nvSpPr>
            <p:spPr>
              <a:xfrm>
                <a:off x="3678" y="2160"/>
                <a:ext cx="324" cy="117"/>
              </a:xfrm>
              <a:custGeom>
                <a:avLst/>
                <a:gdLst>
                  <a:gd name="T0" fmla="*/ 86 w 134"/>
                  <a:gd name="T1" fmla="*/ 0 h 48"/>
                  <a:gd name="T2" fmla="*/ 69 w 134"/>
                  <a:gd name="T3" fmla="*/ 14 h 48"/>
                  <a:gd name="T4" fmla="*/ 67 w 134"/>
                  <a:gd name="T5" fmla="*/ 15 h 48"/>
                  <a:gd name="T6" fmla="*/ 65 w 134"/>
                  <a:gd name="T7" fmla="*/ 14 h 48"/>
                  <a:gd name="T8" fmla="*/ 48 w 134"/>
                  <a:gd name="T9" fmla="*/ 0 h 48"/>
                  <a:gd name="T10" fmla="*/ 0 w 134"/>
                  <a:gd name="T11" fmla="*/ 48 h 48"/>
                  <a:gd name="T12" fmla="*/ 1 w 134"/>
                  <a:gd name="T13" fmla="*/ 48 h 48"/>
                  <a:gd name="T14" fmla="*/ 133 w 134"/>
                  <a:gd name="T15" fmla="*/ 48 h 48"/>
                  <a:gd name="T16" fmla="*/ 134 w 134"/>
                  <a:gd name="T17" fmla="*/ 48 h 48"/>
                  <a:gd name="T18" fmla="*/ 86 w 134"/>
                  <a:gd name="T1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4" h="117">
                    <a:moveTo>
                      <a:pt x="208" y="0"/>
                    </a:moveTo>
                    <a:cubicBezTo>
                      <a:pt x="167" y="34"/>
                      <a:pt x="167" y="34"/>
                      <a:pt x="167" y="34"/>
                    </a:cubicBezTo>
                    <a:cubicBezTo>
                      <a:pt x="164" y="37"/>
                      <a:pt x="164" y="37"/>
                      <a:pt x="162" y="37"/>
                    </a:cubicBezTo>
                    <a:cubicBezTo>
                      <a:pt x="160" y="37"/>
                      <a:pt x="160" y="37"/>
                      <a:pt x="157" y="34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17"/>
                      <a:pt x="0" y="117"/>
                      <a:pt x="2" y="117"/>
                    </a:cubicBezTo>
                    <a:cubicBezTo>
                      <a:pt x="322" y="117"/>
                      <a:pt x="322" y="117"/>
                      <a:pt x="322" y="117"/>
                    </a:cubicBezTo>
                    <a:cubicBezTo>
                      <a:pt x="324" y="117"/>
                      <a:pt x="324" y="117"/>
                      <a:pt x="324" y="117"/>
                    </a:cubicBezTo>
                    <a:lnTo>
                      <a:pt x="20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slow" advTm="0">
    <p:push/>
  </p:transition>
  <p:timing>
    <p:tnLst>
      <p:par>
        <p:cTn id="60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150"/>
                            </p:stCondLst>
                            <p:childTnLst>
                              <p:par>
                                <p:cTn id="5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7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18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3" name=""/>
        <p:cNvGrpSpPr/>
        <p:nvPr/>
      </p:nvGrpSpPr>
      <p:grpSpPr>
        <a:xfrm/>
      </p:grpSpPr>
      <p:sp>
        <p:nvSpPr>
          <p:cNvPr id="4" name="标题 1"/>
          <p:cNvSpPr>
            <a:spLocks noGrp="1"/>
          </p:cNvSpPr>
          <p:nvPr/>
        </p:nvSpPr>
        <p:spPr>
          <a:xfrm rot="0" flipH="0" flipV="0">
            <a:off x="838264" y="137110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 fontScale="100000"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等线 Light"/>
                <a:ea typeface="等线 Light"/>
              </a:defRPr>
            </a:lvl1pPr>
          </a:lstStyle>
          <a:p>
            <a:pPr lvl="0" algn="ctr"/>
            <a:r>
              <a:rPr lang="en-US" altLang="en-US">
                <a:solidFill>
                  <a:srgbClr val="000000"/>
                </a:solidFill>
                <a:latin typeface="t1-gul-regular"/>
                <a:ea typeface="t1-gul-regular"/>
              </a:rPr>
              <a:t>Fog computing-based IoT architecture</a:t>
            </a:r>
            <a:r>
              <a:rPr lang="en-US" altLang="en-US"/>
              <a:t>   </a:t>
            </a:r>
            <a:endParaRPr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2670638" y="1419753"/>
            <a:ext cx="6429773" cy="5192388"/>
          </a:xfrm>
          <a:prstGeom prst="rect">
            <a:avLst/>
          </a:prstGeom>
        </p:spPr>
      </p:pic>
      <p:grpSp>
        <p:nvGrpSpPr>
          <p:cNvPr id="6" name="组合 35"/>
          <p:cNvGrpSpPr/>
          <p:nvPr/>
        </p:nvGrpSpPr>
        <p:grpSpPr>
          <a:xfrm rot="18336603">
            <a:off x="11503732" y="301041"/>
            <a:ext cx="481872" cy="469661"/>
            <a:chOff x="1032060" y="5022216"/>
            <a:chExt cx="753746" cy="734645"/>
          </a:xfrm>
        </p:grpSpPr>
        <p:sp>
          <p:nvSpPr>
            <p:cNvPr id="7" name="等腰三角形 36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等腰三角形 37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9" name="文本框 33"/>
          <p:cNvSpPr txBox="1"/>
          <p:nvPr/>
        </p:nvSpPr>
        <p:spPr>
          <a:xfrm>
            <a:off x="10825376" y="230819"/>
            <a:ext cx="6893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>
                <a:latin typeface="微软雅黑"/>
                <a:ea typeface="微软雅黑"/>
              </a:rPr>
              <a:t>02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2500" t="313" r="12500" b="-313"/>
          <a:stretch>
            <a:fillRect/>
          </a:stretch>
        </p:blipFill>
        <p:spPr>
          <a:xfrm>
            <a:off x="4900856" y="3635867"/>
            <a:ext cx="2557462" cy="2557462"/>
          </a:xfrm>
          <a:prstGeom prst="ellipse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5834" r="27500"/>
          <a:stretch>
            <a:fillRect/>
          </a:stretch>
        </p:blipFill>
        <p:spPr>
          <a:xfrm>
            <a:off x="447599" y="1426368"/>
            <a:ext cx="4471988" cy="4471988"/>
          </a:xfrm>
          <a:prstGeom prst="ellipse">
            <a:avLst/>
          </a:prstGeom>
        </p:spPr>
      </p:pic>
      <p:sp>
        <p:nvSpPr>
          <p:cNvPr id="10" name="矩形 9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1109" y="254328"/>
            <a:ext cx="6893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>
                <a:latin typeface="微软雅黑"/>
                <a:ea typeface="微软雅黑"/>
              </a:rPr>
              <a:t>03</a:t>
            </a:r>
          </a:p>
        </p:txBody>
      </p:sp>
      <p:sp>
        <p:nvSpPr>
          <p:cNvPr id="12" name="文本框 11"/>
          <p:cNvSpPr txBox="1"/>
          <p:nvPr/>
        </p:nvSpPr>
        <p:spPr>
          <a:xfrm rot="0" flipH="0" flipV="0">
            <a:off x="1402304" y="241629"/>
            <a:ext cx="6312306" cy="514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 sz="2800">
                <a:latin typeface="微软雅黑"/>
                <a:ea typeface="微软雅黑"/>
              </a:rPr>
              <a:t>Why do we need Fog Computing</a:t>
            </a:r>
          </a:p>
        </p:txBody>
      </p:sp>
      <p:grpSp>
        <p:nvGrpSpPr>
          <p:cNvPr id="13" name="组合 12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14" name="等腰三角形 13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 rot="0" flipH="0" flipV="0">
            <a:off x="5097628" y="2009478"/>
            <a:ext cx="1479550" cy="393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 sz="2000"/>
              <a:t>First</a:t>
            </a:r>
          </a:p>
        </p:txBody>
      </p:sp>
      <p:sp>
        <p:nvSpPr>
          <p:cNvPr id="22" name="文本框 21"/>
          <p:cNvSpPr txBox="1"/>
          <p:nvPr/>
        </p:nvSpPr>
        <p:spPr>
          <a:xfrm rot="0" flipH="0" flipV="0">
            <a:off x="7512128" y="4858726"/>
            <a:ext cx="1479550" cy="393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 sz="2000"/>
              <a:t>Second</a:t>
            </a:r>
          </a:p>
        </p:txBody>
      </p:sp>
      <p:sp>
        <p:nvSpPr>
          <p:cNvPr id="23" name="TextBox 29"/>
          <p:cNvSpPr txBox="1"/>
          <p:nvPr/>
        </p:nvSpPr>
        <p:spPr>
          <a:xfrm rot="0" flipH="0" flipV="0">
            <a:off x="6576020" y="2206328"/>
            <a:ext cx="3917950" cy="393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 sz="2000"/>
              <a:t>Meet the demand of low-latency</a:t>
            </a:r>
          </a:p>
        </p:txBody>
      </p:sp>
      <p:sp>
        <p:nvSpPr>
          <p:cNvPr id="24" name="TextBox 29"/>
          <p:cNvSpPr txBox="1"/>
          <p:nvPr/>
        </p:nvSpPr>
        <p:spPr>
          <a:xfrm>
            <a:off x="8907600" y="4966448"/>
            <a:ext cx="3860800" cy="393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1219200"/>
            <a:r>
              <a:rPr lang="en-US" altLang="en-US" sz="2000">
                <a:solidFill>
                  <a:srgbClr val="000000"/>
                </a:solidFill>
              </a:rPr>
              <a:t>real-time requirements</a:t>
            </a:r>
            <a:r>
              <a:rPr lang="en-US" altLang="en-US" sz="160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857241" y="2614196"/>
            <a:ext cx="1336925" cy="108000"/>
            <a:chOff x="6857241" y="2614196"/>
            <a:chExt cx="1336925" cy="10800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6857241" y="2678796"/>
              <a:ext cx="1309091" cy="0"/>
            </a:xfrm>
            <a:prstGeom prst="line">
              <a:avLst/>
            </a:prstGeom>
            <a:ln w="19050">
              <a:solidFill>
                <a:srgbClr val="CCCC33"/>
              </a:solidFill>
              <a:prstDash val="solid"/>
              <a:miter/>
            </a:ln>
          </p:spPr>
        </p:cxnSp>
        <p:sp>
          <p:nvSpPr>
            <p:cNvPr id="19" name="椭圆 18"/>
            <p:cNvSpPr/>
            <p:nvPr/>
          </p:nvSpPr>
          <p:spPr>
            <a:xfrm>
              <a:off x="8086166" y="2614196"/>
              <a:ext cx="108000" cy="108000"/>
            </a:xfrm>
            <a:prstGeom prst="ellips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458318" y="5204996"/>
            <a:ext cx="1389898" cy="108000"/>
            <a:chOff x="7458318" y="5204996"/>
            <a:chExt cx="1389898" cy="108000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7458318" y="5258835"/>
              <a:ext cx="1368000" cy="0"/>
            </a:xfrm>
            <a:prstGeom prst="line">
              <a:avLst/>
            </a:prstGeom>
            <a:ln w="19050">
              <a:solidFill>
                <a:srgbClr val="CCCC33"/>
              </a:solidFill>
              <a:prstDash val="solid"/>
              <a:miter/>
            </a:ln>
          </p:spPr>
        </p:cxnSp>
        <p:sp>
          <p:nvSpPr>
            <p:cNvPr id="25" name="椭圆 24"/>
            <p:cNvSpPr/>
            <p:nvPr/>
          </p:nvSpPr>
          <p:spPr>
            <a:xfrm>
              <a:off x="8740216" y="5204996"/>
              <a:ext cx="108000" cy="108000"/>
            </a:xfrm>
            <a:prstGeom prst="ellips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59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"/>
                            </p:stCondLst>
                            <p:childTnLst>
                              <p:par>
                                <p:cTn id="3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3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40"/>
                            </p:stCondLst>
                            <p:childTnLst>
                              <p:par>
                                <p:cTn id="5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7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 38"/>
          <p:cNvSpPr/>
          <p:nvPr/>
        </p:nvSpPr>
        <p:spPr>
          <a:xfrm flipH="1">
            <a:off x="2752319" y="-43543"/>
            <a:ext cx="9450710" cy="6907044"/>
          </a:xfrm>
          <a:custGeom>
            <a:avLst/>
            <a:gdLst>
              <a:gd name="connsiteX0" fmla="*/ 9450710 w 9450710"/>
              <a:gd name="connsiteY0" fmla="*/ 0 h 6907044"/>
              <a:gd name="connsiteX1" fmla="*/ 7020643 w 9450710"/>
              <a:gd name="connsiteY1" fmla="*/ 3483429 h 6907044"/>
              <a:gd name="connsiteX2" fmla="*/ 8945125 w 9450710"/>
              <a:gd name="connsiteY2" fmla="*/ 6894286 h 6907044"/>
              <a:gd name="connsiteX3" fmla="*/ 0 w 9450710"/>
              <a:gd name="connsiteY3" fmla="*/ 6907044 h 6907044"/>
              <a:gd name="connsiteX4" fmla="*/ 0 w 9450710"/>
              <a:gd name="connsiteY4" fmla="*/ 25682 h 690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50710" h="6907044">
                <a:moveTo>
                  <a:pt x="9450710" y="0"/>
                </a:moveTo>
                <a:cubicBezTo>
                  <a:pt x="9274027" y="1064380"/>
                  <a:pt x="7104906" y="2334381"/>
                  <a:pt x="7020643" y="3483429"/>
                </a:cubicBezTo>
                <a:cubicBezTo>
                  <a:pt x="6936379" y="4632477"/>
                  <a:pt x="8262858" y="6028268"/>
                  <a:pt x="8945125" y="6894286"/>
                </a:cubicBezTo>
                <a:lnTo>
                  <a:pt x="0" y="6907044"/>
                </a:lnTo>
                <a:lnTo>
                  <a:pt x="0" y="25682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 flipV="1">
            <a:off x="2752319" y="270280"/>
            <a:ext cx="246542" cy="246542"/>
          </a:xfrm>
          <a:prstGeom prst="ellipse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 flipH="1">
            <a:off x="10776157" y="270280"/>
            <a:ext cx="72000" cy="468000"/>
          </a:xfrm>
          <a:prstGeom prst="rect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825376" y="230819"/>
            <a:ext cx="692150" cy="520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 sz="2800">
                <a:latin typeface="微软雅黑"/>
                <a:ea typeface="微软雅黑"/>
              </a:rPr>
              <a:t>03</a:t>
            </a:r>
          </a:p>
        </p:txBody>
      </p:sp>
      <p:sp>
        <p:nvSpPr>
          <p:cNvPr id="35" name="文本框 34"/>
          <p:cNvSpPr txBox="1"/>
          <p:nvPr/>
        </p:nvSpPr>
        <p:spPr>
          <a:xfrm rot="0" flipH="0" flipV="0">
            <a:off x="6422254" y="65972"/>
            <a:ext cx="4473191" cy="93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 sz="2800">
                <a:solidFill>
                  <a:srgbClr val="000000"/>
                </a:solidFill>
                <a:latin typeface="t1-gul-regular"/>
                <a:ea typeface="t1-gul-regular"/>
              </a:rPr>
              <a:t>Flowchart of MECNN for network intrusion detection</a:t>
            </a:r>
          </a:p>
        </p:txBody>
      </p:sp>
      <p:grpSp>
        <p:nvGrpSpPr>
          <p:cNvPr id="36" name="组合 35"/>
          <p:cNvGrpSpPr/>
          <p:nvPr/>
        </p:nvGrpSpPr>
        <p:grpSpPr>
          <a:xfrm rot="18336603">
            <a:off x="11503732" y="301041"/>
            <a:ext cx="481872" cy="469661"/>
            <a:chOff x="1032060" y="5022216"/>
            <a:chExt cx="753746" cy="734645"/>
          </a:xfrm>
        </p:grpSpPr>
        <p:sp>
          <p:nvSpPr>
            <p:cNvPr id="37" name="等腰三角形 36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50" name="椭圆 49"/>
          <p:cNvSpPr/>
          <p:nvPr/>
        </p:nvSpPr>
        <p:spPr>
          <a:xfrm flipV="1">
            <a:off x="3753318" y="1416908"/>
            <a:ext cx="246542" cy="246542"/>
          </a:xfrm>
          <a:prstGeom prst="ellipse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1" name="椭圆 50"/>
          <p:cNvSpPr/>
          <p:nvPr/>
        </p:nvSpPr>
        <p:spPr>
          <a:xfrm flipV="1">
            <a:off x="5004880" y="3153636"/>
            <a:ext cx="246542" cy="246542"/>
          </a:xfrm>
          <a:prstGeom prst="ellipse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 flipV="1">
            <a:off x="4500609" y="4927730"/>
            <a:ext cx="246542" cy="246542"/>
          </a:xfrm>
          <a:prstGeom prst="ellipse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 rot="0" flipH="0" flipV="0">
            <a:off x="6204390" y="1663450"/>
            <a:ext cx="721247" cy="721247"/>
          </a:xfrm>
          <a:prstGeom prst="ellipse">
            <a:avLst/>
          </a:prstGeom>
          <a:solidFill>
            <a:srgbClr val="847976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 rot="0" flipH="0" flipV="0">
            <a:off x="7012295" y="1775552"/>
            <a:ext cx="5030359" cy="393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 sz="2000"/>
              <a:t>fog node consists of four main components</a:t>
            </a:r>
          </a:p>
        </p:txBody>
      </p:sp>
      <p:sp>
        <p:nvSpPr>
          <p:cNvPr id="30" name="文本框 29"/>
          <p:cNvSpPr txBox="1"/>
          <p:nvPr/>
        </p:nvSpPr>
        <p:spPr>
          <a:xfrm rot="0" flipH="0" flipV="0">
            <a:off x="7012295" y="3229008"/>
            <a:ext cx="205105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 sz="2000"/>
              <a:t>The Flowchart</a:t>
            </a:r>
          </a:p>
        </p:txBody>
      </p:sp>
      <p:sp>
        <p:nvSpPr>
          <p:cNvPr id="20" name="Freeform 5"/>
          <p:cNvSpPr>
            <a:spLocks noEditPoints="1"/>
          </p:cNvSpPr>
          <p:nvPr/>
        </p:nvSpPr>
        <p:spPr>
          <a:xfrm>
            <a:off x="6422254" y="1775552"/>
            <a:ext cx="288000" cy="504000"/>
          </a:xfrm>
          <a:custGeom>
            <a:avLst/>
            <a:gdLst>
              <a:gd name="T0" fmla="*/ 81 w 96"/>
              <a:gd name="T1" fmla="*/ 0 h 180"/>
              <a:gd name="T2" fmla="*/ 15 w 96"/>
              <a:gd name="T3" fmla="*/ 0 h 180"/>
              <a:gd name="T4" fmla="*/ 0 w 96"/>
              <a:gd name="T5" fmla="*/ 15 h 180"/>
              <a:gd name="T6" fmla="*/ 0 w 96"/>
              <a:gd name="T7" fmla="*/ 165 h 180"/>
              <a:gd name="T8" fmla="*/ 15 w 96"/>
              <a:gd name="T9" fmla="*/ 180 h 180"/>
              <a:gd name="T10" fmla="*/ 81 w 96"/>
              <a:gd name="T11" fmla="*/ 180 h 180"/>
              <a:gd name="T12" fmla="*/ 96 w 96"/>
              <a:gd name="T13" fmla="*/ 165 h 180"/>
              <a:gd name="T14" fmla="*/ 96 w 96"/>
              <a:gd name="T15" fmla="*/ 15 h 180"/>
              <a:gd name="T16" fmla="*/ 81 w 96"/>
              <a:gd name="T17" fmla="*/ 0 h 180"/>
              <a:gd name="T18" fmla="*/ 39 w 96"/>
              <a:gd name="T19" fmla="*/ 12 h 180"/>
              <a:gd name="T20" fmla="*/ 57 w 96"/>
              <a:gd name="T21" fmla="*/ 12 h 180"/>
              <a:gd name="T22" fmla="*/ 60 w 96"/>
              <a:gd name="T23" fmla="*/ 15 h 180"/>
              <a:gd name="T24" fmla="*/ 57 w 96"/>
              <a:gd name="T25" fmla="*/ 18 h 180"/>
              <a:gd name="T26" fmla="*/ 39 w 96"/>
              <a:gd name="T27" fmla="*/ 18 h 180"/>
              <a:gd name="T28" fmla="*/ 36 w 96"/>
              <a:gd name="T29" fmla="*/ 15 h 180"/>
              <a:gd name="T30" fmla="*/ 39 w 96"/>
              <a:gd name="T31" fmla="*/ 12 h 180"/>
              <a:gd name="T32" fmla="*/ 48 w 96"/>
              <a:gd name="T33" fmla="*/ 174 h 180"/>
              <a:gd name="T34" fmla="*/ 39 w 96"/>
              <a:gd name="T35" fmla="*/ 165 h 180"/>
              <a:gd name="T36" fmla="*/ 48 w 96"/>
              <a:gd name="T37" fmla="*/ 156 h 180"/>
              <a:gd name="T38" fmla="*/ 57 w 96"/>
              <a:gd name="T39" fmla="*/ 165 h 180"/>
              <a:gd name="T40" fmla="*/ 48 w 96"/>
              <a:gd name="T41" fmla="*/ 174 h 180"/>
              <a:gd name="T42" fmla="*/ 90 w 96"/>
              <a:gd name="T43" fmla="*/ 150 h 180"/>
              <a:gd name="T44" fmla="*/ 6 w 96"/>
              <a:gd name="T45" fmla="*/ 150 h 180"/>
              <a:gd name="T46" fmla="*/ 6 w 96"/>
              <a:gd name="T47" fmla="*/ 30 h 180"/>
              <a:gd name="T48" fmla="*/ 90 w 96"/>
              <a:gd name="T49" fmla="*/ 30 h 180"/>
              <a:gd name="T50" fmla="*/ 90 w 96"/>
              <a:gd name="T51" fmla="*/ 15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88000" h="504000">
                <a:moveTo>
                  <a:pt x="243000" y="0"/>
                </a:moveTo>
                <a:cubicBezTo>
                  <a:pt x="45000" y="0"/>
                  <a:pt x="45000" y="0"/>
                  <a:pt x="45000" y="0"/>
                </a:cubicBezTo>
                <a:cubicBezTo>
                  <a:pt x="21000" y="0"/>
                  <a:pt x="0" y="19600"/>
                  <a:pt x="0" y="42000"/>
                </a:cubicBezTo>
                <a:cubicBezTo>
                  <a:pt x="0" y="462000"/>
                  <a:pt x="0" y="462000"/>
                  <a:pt x="0" y="462000"/>
                </a:cubicBezTo>
                <a:cubicBezTo>
                  <a:pt x="0" y="484400"/>
                  <a:pt x="21000" y="504000"/>
                  <a:pt x="45000" y="504000"/>
                </a:cubicBezTo>
                <a:cubicBezTo>
                  <a:pt x="243000" y="504000"/>
                  <a:pt x="243000" y="504000"/>
                  <a:pt x="243000" y="504000"/>
                </a:cubicBezTo>
                <a:cubicBezTo>
                  <a:pt x="267000" y="504000"/>
                  <a:pt x="288000" y="484400"/>
                  <a:pt x="288000" y="462000"/>
                </a:cubicBezTo>
                <a:cubicBezTo>
                  <a:pt x="288000" y="42000"/>
                  <a:pt x="288000" y="42000"/>
                  <a:pt x="288000" y="42000"/>
                </a:cubicBezTo>
                <a:cubicBezTo>
                  <a:pt x="288000" y="19600"/>
                  <a:pt x="267000" y="0"/>
                  <a:pt x="243000" y="0"/>
                </a:cubicBezTo>
                <a:moveTo>
                  <a:pt x="117000" y="33600"/>
                </a:moveTo>
                <a:cubicBezTo>
                  <a:pt x="171000" y="33600"/>
                  <a:pt x="171000" y="33600"/>
                  <a:pt x="171000" y="33600"/>
                </a:cubicBezTo>
                <a:cubicBezTo>
                  <a:pt x="177000" y="33600"/>
                  <a:pt x="180000" y="36400"/>
                  <a:pt x="180000" y="42000"/>
                </a:cubicBezTo>
                <a:cubicBezTo>
                  <a:pt x="180000" y="47600"/>
                  <a:pt x="177000" y="50400"/>
                  <a:pt x="171000" y="50400"/>
                </a:cubicBezTo>
                <a:cubicBezTo>
                  <a:pt x="117000" y="50400"/>
                  <a:pt x="117000" y="50400"/>
                  <a:pt x="117000" y="50400"/>
                </a:cubicBezTo>
                <a:cubicBezTo>
                  <a:pt x="111000" y="50400"/>
                  <a:pt x="108000" y="47600"/>
                  <a:pt x="108000" y="42000"/>
                </a:cubicBezTo>
                <a:cubicBezTo>
                  <a:pt x="108000" y="36400"/>
                  <a:pt x="111000" y="33600"/>
                  <a:pt x="117000" y="33600"/>
                </a:cubicBezTo>
                <a:moveTo>
                  <a:pt x="144000" y="487200"/>
                </a:moveTo>
                <a:cubicBezTo>
                  <a:pt x="129000" y="487200"/>
                  <a:pt x="117000" y="476000"/>
                  <a:pt x="117000" y="462000"/>
                </a:cubicBezTo>
                <a:cubicBezTo>
                  <a:pt x="117000" y="448000"/>
                  <a:pt x="129000" y="436800"/>
                  <a:pt x="144000" y="436800"/>
                </a:cubicBezTo>
                <a:cubicBezTo>
                  <a:pt x="159000" y="436800"/>
                  <a:pt x="171000" y="448000"/>
                  <a:pt x="171000" y="462000"/>
                </a:cubicBezTo>
                <a:cubicBezTo>
                  <a:pt x="171000" y="476000"/>
                  <a:pt x="159000" y="487200"/>
                  <a:pt x="144000" y="487200"/>
                </a:cubicBezTo>
                <a:moveTo>
                  <a:pt x="270000" y="420000"/>
                </a:moveTo>
                <a:cubicBezTo>
                  <a:pt x="18000" y="420000"/>
                  <a:pt x="18000" y="420000"/>
                  <a:pt x="18000" y="420000"/>
                </a:cubicBezTo>
                <a:cubicBezTo>
                  <a:pt x="18000" y="84000"/>
                  <a:pt x="18000" y="84000"/>
                  <a:pt x="18000" y="84000"/>
                </a:cubicBezTo>
                <a:cubicBezTo>
                  <a:pt x="270000" y="84000"/>
                  <a:pt x="270000" y="84000"/>
                  <a:pt x="270000" y="84000"/>
                </a:cubicBezTo>
                <a:lnTo>
                  <a:pt x="270000" y="42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6204390" y="4074533"/>
            <a:ext cx="721247" cy="721247"/>
            <a:chOff x="6204390" y="4074533"/>
            <a:chExt cx="721247" cy="721247"/>
          </a:xfrm>
        </p:grpSpPr>
        <p:sp>
          <p:nvSpPr>
            <p:cNvPr id="25" name="椭圆 24"/>
            <p:cNvSpPr/>
            <p:nvPr/>
          </p:nvSpPr>
          <p:spPr>
            <a:xfrm>
              <a:off x="6204390" y="4074533"/>
              <a:ext cx="721247" cy="721247"/>
            </a:xfrm>
            <a:prstGeom prst="ellipse">
              <a:avLst/>
            </a:prstGeom>
            <a:solidFill>
              <a:srgbClr val="84797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>
            <a:xfrm>
              <a:off x="6374966" y="4237156"/>
              <a:ext cx="396000" cy="396000"/>
            </a:xfrm>
            <a:custGeom>
              <a:avLst/>
              <a:gdLst>
                <a:gd name="T0" fmla="*/ 132 w 144"/>
                <a:gd name="T1" fmla="*/ 36 h 144"/>
                <a:gd name="T2" fmla="*/ 108 w 144"/>
                <a:gd name="T3" fmla="*/ 36 h 144"/>
                <a:gd name="T4" fmla="*/ 108 w 144"/>
                <a:gd name="T5" fmla="*/ 36 h 144"/>
                <a:gd name="T6" fmla="*/ 72 w 144"/>
                <a:gd name="T7" fmla="*/ 0 h 144"/>
                <a:gd name="T8" fmla="*/ 36 w 144"/>
                <a:gd name="T9" fmla="*/ 36 h 144"/>
                <a:gd name="T10" fmla="*/ 36 w 144"/>
                <a:gd name="T11" fmla="*/ 36 h 144"/>
                <a:gd name="T12" fmla="*/ 12 w 144"/>
                <a:gd name="T13" fmla="*/ 36 h 144"/>
                <a:gd name="T14" fmla="*/ 0 w 144"/>
                <a:gd name="T15" fmla="*/ 36 h 144"/>
                <a:gd name="T16" fmla="*/ 0 w 144"/>
                <a:gd name="T17" fmla="*/ 48 h 144"/>
                <a:gd name="T18" fmla="*/ 0 w 144"/>
                <a:gd name="T19" fmla="*/ 48 h 144"/>
                <a:gd name="T20" fmla="*/ 0 w 144"/>
                <a:gd name="T21" fmla="*/ 132 h 144"/>
                <a:gd name="T22" fmla="*/ 12 w 144"/>
                <a:gd name="T23" fmla="*/ 144 h 144"/>
                <a:gd name="T24" fmla="*/ 132 w 144"/>
                <a:gd name="T25" fmla="*/ 144 h 144"/>
                <a:gd name="T26" fmla="*/ 144 w 144"/>
                <a:gd name="T27" fmla="*/ 132 h 144"/>
                <a:gd name="T28" fmla="*/ 144 w 144"/>
                <a:gd name="T29" fmla="*/ 120 h 144"/>
                <a:gd name="T30" fmla="*/ 0 w 144"/>
                <a:gd name="T31" fmla="*/ 120 h 144"/>
                <a:gd name="T32" fmla="*/ 0 w 144"/>
                <a:gd name="T33" fmla="*/ 114 h 144"/>
                <a:gd name="T34" fmla="*/ 144 w 144"/>
                <a:gd name="T35" fmla="*/ 114 h 144"/>
                <a:gd name="T36" fmla="*/ 144 w 144"/>
                <a:gd name="T37" fmla="*/ 54 h 144"/>
                <a:gd name="T38" fmla="*/ 144 w 144"/>
                <a:gd name="T39" fmla="*/ 48 h 144"/>
                <a:gd name="T40" fmla="*/ 144 w 144"/>
                <a:gd name="T41" fmla="*/ 36 h 144"/>
                <a:gd name="T42" fmla="*/ 132 w 144"/>
                <a:gd name="T43" fmla="*/ 36 h 144"/>
                <a:gd name="T44" fmla="*/ 96 w 144"/>
                <a:gd name="T45" fmla="*/ 36 h 144"/>
                <a:gd name="T46" fmla="*/ 48 w 144"/>
                <a:gd name="T47" fmla="*/ 36 h 144"/>
                <a:gd name="T48" fmla="*/ 48 w 144"/>
                <a:gd name="T49" fmla="*/ 36 h 144"/>
                <a:gd name="T50" fmla="*/ 72 w 144"/>
                <a:gd name="T51" fmla="*/ 12 h 144"/>
                <a:gd name="T52" fmla="*/ 96 w 144"/>
                <a:gd name="T53" fmla="*/ 3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6000" h="396000">
                  <a:moveTo>
                    <a:pt x="363000" y="99000"/>
                  </a:moveTo>
                  <a:cubicBezTo>
                    <a:pt x="297000" y="99000"/>
                    <a:pt x="297000" y="99000"/>
                    <a:pt x="297000" y="99000"/>
                  </a:cubicBezTo>
                  <a:cubicBezTo>
                    <a:pt x="297000" y="99000"/>
                    <a:pt x="297000" y="99000"/>
                    <a:pt x="297000" y="99000"/>
                  </a:cubicBezTo>
                  <a:cubicBezTo>
                    <a:pt x="297000" y="44000"/>
                    <a:pt x="253000" y="0"/>
                    <a:pt x="198000" y="0"/>
                  </a:cubicBezTo>
                  <a:cubicBezTo>
                    <a:pt x="143000" y="0"/>
                    <a:pt x="99000" y="44000"/>
                    <a:pt x="99000" y="99000"/>
                  </a:cubicBezTo>
                  <a:cubicBezTo>
                    <a:pt x="99000" y="99000"/>
                    <a:pt x="99000" y="99000"/>
                    <a:pt x="99000" y="99000"/>
                  </a:cubicBezTo>
                  <a:cubicBezTo>
                    <a:pt x="33000" y="99000"/>
                    <a:pt x="33000" y="99000"/>
                    <a:pt x="33000" y="99000"/>
                  </a:cubicBezTo>
                  <a:cubicBezTo>
                    <a:pt x="0" y="99000"/>
                    <a:pt x="0" y="99000"/>
                    <a:pt x="0" y="99000"/>
                  </a:cubicBezTo>
                  <a:cubicBezTo>
                    <a:pt x="0" y="132000"/>
                    <a:pt x="0" y="132000"/>
                    <a:pt x="0" y="132000"/>
                  </a:cubicBezTo>
                  <a:cubicBezTo>
                    <a:pt x="0" y="132000"/>
                    <a:pt x="0" y="132000"/>
                    <a:pt x="0" y="132000"/>
                  </a:cubicBezTo>
                  <a:cubicBezTo>
                    <a:pt x="0" y="363000"/>
                    <a:pt x="0" y="363000"/>
                    <a:pt x="0" y="363000"/>
                  </a:cubicBezTo>
                  <a:cubicBezTo>
                    <a:pt x="0" y="382250"/>
                    <a:pt x="13750" y="396000"/>
                    <a:pt x="33000" y="396000"/>
                  </a:cubicBezTo>
                  <a:cubicBezTo>
                    <a:pt x="363000" y="396000"/>
                    <a:pt x="363000" y="396000"/>
                    <a:pt x="363000" y="396000"/>
                  </a:cubicBezTo>
                  <a:cubicBezTo>
                    <a:pt x="382250" y="396000"/>
                    <a:pt x="396000" y="382250"/>
                    <a:pt x="396000" y="363000"/>
                  </a:cubicBezTo>
                  <a:cubicBezTo>
                    <a:pt x="396000" y="330000"/>
                    <a:pt x="396000" y="330000"/>
                    <a:pt x="396000" y="330000"/>
                  </a:cubicBezTo>
                  <a:cubicBezTo>
                    <a:pt x="0" y="330000"/>
                    <a:pt x="0" y="330000"/>
                    <a:pt x="0" y="330000"/>
                  </a:cubicBezTo>
                  <a:cubicBezTo>
                    <a:pt x="0" y="313500"/>
                    <a:pt x="0" y="313500"/>
                    <a:pt x="0" y="313500"/>
                  </a:cubicBezTo>
                  <a:cubicBezTo>
                    <a:pt x="396000" y="313500"/>
                    <a:pt x="396000" y="313500"/>
                    <a:pt x="396000" y="313500"/>
                  </a:cubicBezTo>
                  <a:cubicBezTo>
                    <a:pt x="396000" y="148500"/>
                    <a:pt x="396000" y="148500"/>
                    <a:pt x="396000" y="148500"/>
                  </a:cubicBezTo>
                  <a:cubicBezTo>
                    <a:pt x="396000" y="132000"/>
                    <a:pt x="396000" y="132000"/>
                    <a:pt x="396000" y="132000"/>
                  </a:cubicBezTo>
                  <a:cubicBezTo>
                    <a:pt x="396000" y="99000"/>
                    <a:pt x="396000" y="99000"/>
                    <a:pt x="396000" y="99000"/>
                  </a:cubicBezTo>
                  <a:lnTo>
                    <a:pt x="363000" y="99000"/>
                  </a:lnTo>
                  <a:close/>
                  <a:moveTo>
                    <a:pt x="264000" y="99000"/>
                  </a:moveTo>
                  <a:cubicBezTo>
                    <a:pt x="132000" y="99000"/>
                    <a:pt x="132000" y="99000"/>
                    <a:pt x="132000" y="99000"/>
                  </a:cubicBezTo>
                  <a:cubicBezTo>
                    <a:pt x="132000" y="99000"/>
                    <a:pt x="132000" y="99000"/>
                    <a:pt x="132000" y="99000"/>
                  </a:cubicBezTo>
                  <a:cubicBezTo>
                    <a:pt x="132000" y="63250"/>
                    <a:pt x="162250" y="33000"/>
                    <a:pt x="198000" y="33000"/>
                  </a:cubicBezTo>
                  <a:cubicBezTo>
                    <a:pt x="233750" y="33000"/>
                    <a:pt x="264000" y="63250"/>
                    <a:pt x="264000" y="990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zh-CN" altLang="en-US"/>
            </a:p>
          </p:txBody>
        </p:sp>
      </p:grpSp>
      <p:pic>
        <p:nvPicPr>
          <p:cNvPr id="53" name=""/>
          <p:cNvPicPr>
            <a:picLocks noChangeAspect="1"/>
          </p:cNvPicPr>
          <p:nvPr/>
        </p:nvPicPr>
        <p:blipFill>
          <a:blip r:embed="rId3"/>
          <a:stretch/>
        </p:blipFill>
        <p:spPr>
          <a:xfrm rot="0" flipH="0" flipV="0">
            <a:off x="503569" y="239998"/>
            <a:ext cx="5181600" cy="6184900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r"/>
  </p:transition>
  <p:timing>
    <p:tnLst>
      <p:par>
        <p:cTn id="54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3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16="http://schemas.microsoft.com/office/drawing/2014/main" xmlns:mc="http://schemas.openxmlformats.org/markup-compatibility/2006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等腰三角形 17"/>
          <p:cNvSpPr/>
          <p:nvPr/>
        </p:nvSpPr>
        <p:spPr>
          <a:xfrm rot="16200000" flipH="1" flipV="1">
            <a:off x="648462" y="3008842"/>
            <a:ext cx="817625" cy="704850"/>
          </a:xfrm>
          <a:prstGeom prst="triangle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52317" y="-1925"/>
            <a:ext cx="25253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950297" y="2771855"/>
            <a:ext cx="1036278" cy="1107996"/>
            <a:chOff x="5373389" y="1475219"/>
            <a:chExt cx="1717458" cy="1836319"/>
          </a:xfrm>
        </p:grpSpPr>
        <p:sp>
          <p:nvSpPr>
            <p:cNvPr id="8" name="矩形 7"/>
            <p:cNvSpPr/>
            <p:nvPr/>
          </p:nvSpPr>
          <p:spPr>
            <a:xfrm>
              <a:off x="5373389" y="1689609"/>
              <a:ext cx="1440000" cy="1440000"/>
            </a:xfrm>
            <a:prstGeom prst="rect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390912" y="1475219"/>
              <a:ext cx="1699935" cy="18363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6600">
                  <a:solidFill>
                    <a:schemeClr val="bg1"/>
                  </a:solidFill>
                  <a:latin typeface="Agency FB"/>
                </a:rPr>
                <a:t>03</a:t>
              </a:r>
              <a:endParaRPr lang="zh-CN" altLang="en-US" sz="6600">
                <a:solidFill>
                  <a:schemeClr val="bg1"/>
                </a:solidFill>
                <a:latin typeface="Agency FB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3043724" y="2827814"/>
            <a:ext cx="77967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000" b="1">
                <a:solidFill>
                  <a:schemeClr val="bg1"/>
                </a:solidFill>
                <a:latin typeface="Agency FB"/>
                <a:ea typeface="微软雅黑"/>
              </a:rPr>
              <a:t>Intrusion Detection System</a:t>
            </a:r>
            <a:endParaRPr lang="zh-CN" altLang="en-US" sz="6000" b="1">
              <a:solidFill>
                <a:schemeClr val="bg1"/>
              </a:solidFill>
              <a:latin typeface="Agency FB"/>
              <a:ea typeface="微软雅黑"/>
            </a:endParaRPr>
          </a:p>
        </p:txBody>
      </p:sp>
      <p:sp>
        <p:nvSpPr>
          <p:cNvPr id="27" name="等腰三角形 26"/>
          <p:cNvSpPr/>
          <p:nvPr/>
        </p:nvSpPr>
        <p:spPr>
          <a:xfrm rot="16200000" flipH="1" flipV="1">
            <a:off x="10855207" y="376340"/>
            <a:ext cx="466193" cy="401891"/>
          </a:xfrm>
          <a:prstGeom prst="triangle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8" name="等腰三角形 27"/>
          <p:cNvSpPr/>
          <p:nvPr/>
        </p:nvSpPr>
        <p:spPr>
          <a:xfrm rot="5400000" flipV="1">
            <a:off x="11129166" y="1149630"/>
            <a:ext cx="312202" cy="26914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0" name="等腰三角形 29"/>
          <p:cNvSpPr/>
          <p:nvPr/>
        </p:nvSpPr>
        <p:spPr>
          <a:xfrm rot="20034423" flipH="1" flipV="1">
            <a:off x="9355382" y="2521059"/>
            <a:ext cx="466193" cy="401891"/>
          </a:xfrm>
          <a:prstGeom prst="triangle">
            <a:avLst/>
          </a:prstGeom>
          <a:noFill/>
          <a:ln w="12700">
            <a:solidFill>
              <a:srgbClr val="CCCC33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466204" y="5475288"/>
            <a:ext cx="753746" cy="734645"/>
            <a:chOff x="1032060" y="5022216"/>
            <a:chExt cx="753746" cy="734645"/>
          </a:xfrm>
        </p:grpSpPr>
        <p:sp>
          <p:nvSpPr>
            <p:cNvPr id="32" name="等腰三角形 31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34" name="等腰三角形 33"/>
          <p:cNvSpPr/>
          <p:nvPr/>
        </p:nvSpPr>
        <p:spPr>
          <a:xfrm rot="3050067" flipH="1" flipV="1">
            <a:off x="10599907" y="5219320"/>
            <a:ext cx="466193" cy="4018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16287" y="-1925"/>
            <a:ext cx="476250" cy="6858000"/>
          </a:xfrm>
          <a:prstGeom prst="rect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006862E-DF05-4029-9CEA-17598956FB54}"/>
              </a:ext>
            </a:extLst>
          </p:cNvPr>
          <p:cNvSpPr txBox="1"/>
          <p:nvPr/>
        </p:nvSpPr>
        <p:spPr>
          <a:xfrm>
            <a:off x="7117280" y="3774250"/>
            <a:ext cx="3708400" cy="374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>
                <a:solidFill>
                  <a:srgbClr val="FFFFFF"/>
                </a:solidFill>
                <a:latin typeface="Agency FB"/>
                <a:ea typeface="方正兰亭粗黑_GBK"/>
              </a:rPr>
              <a:t>pre:   </a:t>
            </a:r>
            <a:r>
              <a:rPr lang="zh-CN" altLang="zh-CN">
                <a:solidFill>
                  <a:srgbClr val="FFFFFF"/>
                </a:solidFill>
                <a:latin typeface="Agency FB"/>
                <a:ea typeface="方正兰亭粗黑_GBK"/>
              </a:rPr>
              <a:t>孙沐阳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300">
        <p14:conveyor dir="l"/>
      </p:transition>
    </mc:Choice>
    <mc:Fallback>
      <p:transition spd="slow" advTm="2300">
        <p:fade/>
      </p:transition>
    </mc:Fallback>
  </mc:AlternateContent>
  <p:timing>
    <p:tnLst>
      <p:par>
        <p:cTn id="46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51109" y="254328"/>
            <a:ext cx="6893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>
                <a:latin typeface="微软雅黑"/>
                <a:ea typeface="微软雅黑"/>
              </a:rPr>
              <a:t>01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1402304" y="241629"/>
            <a:ext cx="5137150" cy="520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 sz="2800">
                <a:latin typeface="微软雅黑"/>
                <a:ea typeface="微软雅黑"/>
              </a:rPr>
              <a:t>IDS</a:t>
            </a:r>
          </a:p>
        </p:txBody>
      </p:sp>
      <p:grpSp>
        <p:nvGrpSpPr>
          <p:cNvPr id="39" name="组合 38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40" name="等腰三角形 39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ACA92A">
              <a:alpha val="5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 rot="5400000">
            <a:off x="3718971" y="1831570"/>
            <a:ext cx="1332000" cy="1332000"/>
          </a:xfrm>
          <a:prstGeom prst="ellipse">
            <a:avLst/>
          </a:prstGeom>
          <a:noFill/>
          <a:ln w="12700">
            <a:solidFill>
              <a:srgbClr val="CCCC33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 rot="5400000">
            <a:off x="7022075" y="1831570"/>
            <a:ext cx="1332000" cy="1332000"/>
          </a:xfrm>
          <a:prstGeom prst="ellipse">
            <a:avLst/>
          </a:prstGeom>
          <a:noFill/>
          <a:ln w="127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 rot="5400000">
            <a:off x="10101943" y="1825356"/>
            <a:ext cx="1333228" cy="1333228"/>
          </a:xfrm>
          <a:prstGeom prst="ellipse">
            <a:avLst/>
          </a:prstGeom>
          <a:noFill/>
          <a:ln w="127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 rot="5400000">
            <a:off x="1029791" y="1826430"/>
            <a:ext cx="1332000" cy="1332000"/>
          </a:xfrm>
          <a:prstGeom prst="ellipse">
            <a:avLst/>
          </a:prstGeom>
          <a:noFill/>
          <a:ln w="12700">
            <a:solidFill>
              <a:srgbClr val="CCCC33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Freeform 5"/>
          <p:cNvSpPr>
            <a:spLocks noEditPoints="1"/>
          </p:cNvSpPr>
          <p:nvPr/>
        </p:nvSpPr>
        <p:spPr>
          <a:xfrm>
            <a:off x="1362528" y="2150728"/>
            <a:ext cx="685799" cy="679919"/>
          </a:xfrm>
          <a:custGeom>
            <a:avLst/>
            <a:gdLst>
              <a:gd name="T0" fmla="*/ 140 w 145"/>
              <a:gd name="T1" fmla="*/ 124 h 144"/>
              <a:gd name="T2" fmla="*/ 106 w 145"/>
              <a:gd name="T3" fmla="*/ 89 h 144"/>
              <a:gd name="T4" fmla="*/ 105 w 145"/>
              <a:gd name="T5" fmla="*/ 88 h 144"/>
              <a:gd name="T6" fmla="*/ 114 w 145"/>
              <a:gd name="T7" fmla="*/ 57 h 144"/>
              <a:gd name="T8" fmla="*/ 57 w 145"/>
              <a:gd name="T9" fmla="*/ 0 h 144"/>
              <a:gd name="T10" fmla="*/ 0 w 145"/>
              <a:gd name="T11" fmla="*/ 57 h 144"/>
              <a:gd name="T12" fmla="*/ 57 w 145"/>
              <a:gd name="T13" fmla="*/ 114 h 144"/>
              <a:gd name="T14" fmla="*/ 88 w 145"/>
              <a:gd name="T15" fmla="*/ 105 h 144"/>
              <a:gd name="T16" fmla="*/ 89 w 145"/>
              <a:gd name="T17" fmla="*/ 106 h 144"/>
              <a:gd name="T18" fmla="*/ 124 w 145"/>
              <a:gd name="T19" fmla="*/ 140 h 144"/>
              <a:gd name="T20" fmla="*/ 132 w 145"/>
              <a:gd name="T21" fmla="*/ 144 h 144"/>
              <a:gd name="T22" fmla="*/ 140 w 145"/>
              <a:gd name="T23" fmla="*/ 140 h 144"/>
              <a:gd name="T24" fmla="*/ 140 w 145"/>
              <a:gd name="T25" fmla="*/ 124 h 144"/>
              <a:gd name="T26" fmla="*/ 57 w 145"/>
              <a:gd name="T27" fmla="*/ 96 h 144"/>
              <a:gd name="T28" fmla="*/ 18 w 145"/>
              <a:gd name="T29" fmla="*/ 57 h 144"/>
              <a:gd name="T30" fmla="*/ 57 w 145"/>
              <a:gd name="T31" fmla="*/ 18 h 144"/>
              <a:gd name="T32" fmla="*/ 96 w 145"/>
              <a:gd name="T33" fmla="*/ 57 h 144"/>
              <a:gd name="T34" fmla="*/ 57 w 145"/>
              <a:gd name="T35" fmla="*/ 9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85799" h="679919">
                <a:moveTo>
                  <a:pt x="662151" y="585486"/>
                </a:moveTo>
                <a:cubicBezTo>
                  <a:pt x="501343" y="420228"/>
                  <a:pt x="501343" y="420228"/>
                  <a:pt x="501343" y="420228"/>
                </a:cubicBezTo>
                <a:cubicBezTo>
                  <a:pt x="501343" y="420228"/>
                  <a:pt x="496613" y="415506"/>
                  <a:pt x="496613" y="415506"/>
                </a:cubicBezTo>
                <a:cubicBezTo>
                  <a:pt x="524991" y="373011"/>
                  <a:pt x="539180" y="321073"/>
                  <a:pt x="539180" y="269135"/>
                </a:cubicBezTo>
                <a:cubicBezTo>
                  <a:pt x="539180" y="122763"/>
                  <a:pt x="416209" y="0"/>
                  <a:pt x="269590" y="0"/>
                </a:cubicBezTo>
                <a:cubicBezTo>
                  <a:pt x="122971" y="0"/>
                  <a:pt x="0" y="122763"/>
                  <a:pt x="0" y="269135"/>
                </a:cubicBezTo>
                <a:cubicBezTo>
                  <a:pt x="0" y="415506"/>
                  <a:pt x="122971" y="538269"/>
                  <a:pt x="269590" y="538269"/>
                </a:cubicBezTo>
                <a:cubicBezTo>
                  <a:pt x="321616" y="538269"/>
                  <a:pt x="373642" y="524104"/>
                  <a:pt x="416209" y="495774"/>
                </a:cubicBezTo>
                <a:cubicBezTo>
                  <a:pt x="416209" y="495774"/>
                  <a:pt x="420939" y="500496"/>
                  <a:pt x="420939" y="500496"/>
                </a:cubicBezTo>
                <a:cubicBezTo>
                  <a:pt x="586476" y="661032"/>
                  <a:pt x="586476" y="661032"/>
                  <a:pt x="586476" y="661032"/>
                </a:cubicBezTo>
                <a:cubicBezTo>
                  <a:pt x="595936" y="675197"/>
                  <a:pt x="610125" y="679919"/>
                  <a:pt x="624314" y="679919"/>
                </a:cubicBezTo>
                <a:cubicBezTo>
                  <a:pt x="638503" y="679919"/>
                  <a:pt x="652691" y="675197"/>
                  <a:pt x="662151" y="661032"/>
                </a:cubicBezTo>
                <a:cubicBezTo>
                  <a:pt x="685799" y="642146"/>
                  <a:pt x="685799" y="604372"/>
                  <a:pt x="662151" y="585486"/>
                </a:cubicBezTo>
                <a:moveTo>
                  <a:pt x="269590" y="453279"/>
                </a:moveTo>
                <a:cubicBezTo>
                  <a:pt x="170267" y="453279"/>
                  <a:pt x="85134" y="368289"/>
                  <a:pt x="85134" y="269135"/>
                </a:cubicBezTo>
                <a:cubicBezTo>
                  <a:pt x="85134" y="165258"/>
                  <a:pt x="170267" y="84990"/>
                  <a:pt x="269590" y="84990"/>
                </a:cubicBezTo>
                <a:cubicBezTo>
                  <a:pt x="368913" y="84990"/>
                  <a:pt x="454046" y="165258"/>
                  <a:pt x="454046" y="269135"/>
                </a:cubicBezTo>
                <a:cubicBezTo>
                  <a:pt x="454046" y="368289"/>
                  <a:pt x="368913" y="453279"/>
                  <a:pt x="269590" y="453279"/>
                </a:cubicBezTo>
              </a:path>
            </a:pathLst>
          </a:custGeom>
          <a:solidFill>
            <a:srgbClr val="A9A629"/>
          </a:solidFill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endParaRPr lang="zh-CN" altLang="en-US"/>
          </a:p>
        </p:txBody>
      </p:sp>
      <p:sp>
        <p:nvSpPr>
          <p:cNvPr id="20" name="Freeform 9"/>
          <p:cNvSpPr>
            <a:spLocks noEditPoints="1"/>
          </p:cNvSpPr>
          <p:nvPr/>
        </p:nvSpPr>
        <p:spPr>
          <a:xfrm>
            <a:off x="4046771" y="2170230"/>
            <a:ext cx="687600" cy="680400"/>
          </a:xfrm>
          <a:custGeom>
            <a:avLst/>
            <a:gdLst>
              <a:gd name="T0" fmla="*/ 132 w 144"/>
              <a:gd name="T1" fmla="*/ 61 h 144"/>
              <a:gd name="T2" fmla="*/ 121 w 144"/>
              <a:gd name="T3" fmla="*/ 46 h 144"/>
              <a:gd name="T4" fmla="*/ 127 w 144"/>
              <a:gd name="T5" fmla="*/ 33 h 144"/>
              <a:gd name="T6" fmla="*/ 119 w 144"/>
              <a:gd name="T7" fmla="*/ 17 h 144"/>
              <a:gd name="T8" fmla="*/ 106 w 144"/>
              <a:gd name="T9" fmla="*/ 22 h 144"/>
              <a:gd name="T10" fmla="*/ 88 w 144"/>
              <a:gd name="T11" fmla="*/ 19 h 144"/>
              <a:gd name="T12" fmla="*/ 83 w 144"/>
              <a:gd name="T13" fmla="*/ 6 h 144"/>
              <a:gd name="T14" fmla="*/ 66 w 144"/>
              <a:gd name="T15" fmla="*/ 0 h 144"/>
              <a:gd name="T16" fmla="*/ 61 w 144"/>
              <a:gd name="T17" fmla="*/ 12 h 144"/>
              <a:gd name="T18" fmla="*/ 46 w 144"/>
              <a:gd name="T19" fmla="*/ 23 h 144"/>
              <a:gd name="T20" fmla="*/ 33 w 144"/>
              <a:gd name="T21" fmla="*/ 17 h 144"/>
              <a:gd name="T22" fmla="*/ 17 w 144"/>
              <a:gd name="T23" fmla="*/ 25 h 144"/>
              <a:gd name="T24" fmla="*/ 22 w 144"/>
              <a:gd name="T25" fmla="*/ 38 h 144"/>
              <a:gd name="T26" fmla="*/ 19 w 144"/>
              <a:gd name="T27" fmla="*/ 56 h 144"/>
              <a:gd name="T28" fmla="*/ 6 w 144"/>
              <a:gd name="T29" fmla="*/ 61 h 144"/>
              <a:gd name="T30" fmla="*/ 0 w 144"/>
              <a:gd name="T31" fmla="*/ 78 h 144"/>
              <a:gd name="T32" fmla="*/ 12 w 144"/>
              <a:gd name="T33" fmla="*/ 83 h 144"/>
              <a:gd name="T34" fmla="*/ 23 w 144"/>
              <a:gd name="T35" fmla="*/ 98 h 144"/>
              <a:gd name="T36" fmla="*/ 17 w 144"/>
              <a:gd name="T37" fmla="*/ 111 h 144"/>
              <a:gd name="T38" fmla="*/ 25 w 144"/>
              <a:gd name="T39" fmla="*/ 127 h 144"/>
              <a:gd name="T40" fmla="*/ 38 w 144"/>
              <a:gd name="T41" fmla="*/ 122 h 144"/>
              <a:gd name="T42" fmla="*/ 56 w 144"/>
              <a:gd name="T43" fmla="*/ 125 h 144"/>
              <a:gd name="T44" fmla="*/ 61 w 144"/>
              <a:gd name="T45" fmla="*/ 138 h 144"/>
              <a:gd name="T46" fmla="*/ 78 w 144"/>
              <a:gd name="T47" fmla="*/ 144 h 144"/>
              <a:gd name="T48" fmla="*/ 83 w 144"/>
              <a:gd name="T49" fmla="*/ 132 h 144"/>
              <a:gd name="T50" fmla="*/ 98 w 144"/>
              <a:gd name="T51" fmla="*/ 121 h 144"/>
              <a:gd name="T52" fmla="*/ 111 w 144"/>
              <a:gd name="T53" fmla="*/ 127 h 144"/>
              <a:gd name="T54" fmla="*/ 127 w 144"/>
              <a:gd name="T55" fmla="*/ 119 h 144"/>
              <a:gd name="T56" fmla="*/ 122 w 144"/>
              <a:gd name="T57" fmla="*/ 106 h 144"/>
              <a:gd name="T58" fmla="*/ 125 w 144"/>
              <a:gd name="T59" fmla="*/ 88 h 144"/>
              <a:gd name="T60" fmla="*/ 138 w 144"/>
              <a:gd name="T61" fmla="*/ 83 h 144"/>
              <a:gd name="T62" fmla="*/ 144 w 144"/>
              <a:gd name="T63" fmla="*/ 66 h 144"/>
              <a:gd name="T64" fmla="*/ 100 w 144"/>
              <a:gd name="T65" fmla="*/ 72 h 144"/>
              <a:gd name="T66" fmla="*/ 44 w 144"/>
              <a:gd name="T67" fmla="*/ 72 h 144"/>
              <a:gd name="T68" fmla="*/ 100 w 144"/>
              <a:gd name="T69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87600" h="680400">
                <a:moveTo>
                  <a:pt x="658950" y="288225"/>
                </a:moveTo>
                <a:cubicBezTo>
                  <a:pt x="630300" y="288225"/>
                  <a:pt x="630300" y="288225"/>
                  <a:pt x="630300" y="288225"/>
                </a:cubicBezTo>
                <a:cubicBezTo>
                  <a:pt x="615975" y="288225"/>
                  <a:pt x="601650" y="278775"/>
                  <a:pt x="596875" y="264600"/>
                </a:cubicBezTo>
                <a:cubicBezTo>
                  <a:pt x="577775" y="217350"/>
                  <a:pt x="577775" y="217350"/>
                  <a:pt x="577775" y="217350"/>
                </a:cubicBezTo>
                <a:cubicBezTo>
                  <a:pt x="568225" y="207900"/>
                  <a:pt x="573000" y="189000"/>
                  <a:pt x="582550" y="179550"/>
                </a:cubicBezTo>
                <a:cubicBezTo>
                  <a:pt x="606425" y="155925"/>
                  <a:pt x="606425" y="155925"/>
                  <a:pt x="606425" y="155925"/>
                </a:cubicBezTo>
                <a:cubicBezTo>
                  <a:pt x="615975" y="146475"/>
                  <a:pt x="615975" y="127575"/>
                  <a:pt x="606425" y="118125"/>
                </a:cubicBezTo>
                <a:cubicBezTo>
                  <a:pt x="568225" y="80325"/>
                  <a:pt x="568225" y="80325"/>
                  <a:pt x="568225" y="80325"/>
                </a:cubicBezTo>
                <a:cubicBezTo>
                  <a:pt x="558675" y="70875"/>
                  <a:pt x="539575" y="70875"/>
                  <a:pt x="530025" y="80325"/>
                </a:cubicBezTo>
                <a:cubicBezTo>
                  <a:pt x="506150" y="103950"/>
                  <a:pt x="506150" y="103950"/>
                  <a:pt x="506150" y="103950"/>
                </a:cubicBezTo>
                <a:cubicBezTo>
                  <a:pt x="496600" y="113400"/>
                  <a:pt x="477500" y="118125"/>
                  <a:pt x="467950" y="108675"/>
                </a:cubicBezTo>
                <a:cubicBezTo>
                  <a:pt x="420200" y="89775"/>
                  <a:pt x="420200" y="89775"/>
                  <a:pt x="420200" y="89775"/>
                </a:cubicBezTo>
                <a:cubicBezTo>
                  <a:pt x="405875" y="85050"/>
                  <a:pt x="396325" y="70875"/>
                  <a:pt x="396325" y="56700"/>
                </a:cubicBezTo>
                <a:cubicBezTo>
                  <a:pt x="396325" y="28350"/>
                  <a:pt x="396325" y="28350"/>
                  <a:pt x="396325" y="28350"/>
                </a:cubicBezTo>
                <a:cubicBezTo>
                  <a:pt x="396325" y="9450"/>
                  <a:pt x="386775" y="0"/>
                  <a:pt x="372450" y="0"/>
                </a:cubicBezTo>
                <a:cubicBezTo>
                  <a:pt x="315150" y="0"/>
                  <a:pt x="315150" y="0"/>
                  <a:pt x="315150" y="0"/>
                </a:cubicBezTo>
                <a:cubicBezTo>
                  <a:pt x="300825" y="0"/>
                  <a:pt x="291275" y="9450"/>
                  <a:pt x="291275" y="28350"/>
                </a:cubicBezTo>
                <a:cubicBezTo>
                  <a:pt x="291275" y="56700"/>
                  <a:pt x="291275" y="56700"/>
                  <a:pt x="291275" y="56700"/>
                </a:cubicBezTo>
                <a:cubicBezTo>
                  <a:pt x="291275" y="70875"/>
                  <a:pt x="281725" y="85050"/>
                  <a:pt x="267400" y="89775"/>
                </a:cubicBezTo>
                <a:cubicBezTo>
                  <a:pt x="219650" y="108675"/>
                  <a:pt x="219650" y="108675"/>
                  <a:pt x="219650" y="108675"/>
                </a:cubicBezTo>
                <a:cubicBezTo>
                  <a:pt x="210100" y="118125"/>
                  <a:pt x="191000" y="113400"/>
                  <a:pt x="181450" y="103950"/>
                </a:cubicBezTo>
                <a:cubicBezTo>
                  <a:pt x="157575" y="80325"/>
                  <a:pt x="157575" y="80325"/>
                  <a:pt x="157575" y="80325"/>
                </a:cubicBezTo>
                <a:cubicBezTo>
                  <a:pt x="148025" y="70875"/>
                  <a:pt x="128925" y="70875"/>
                  <a:pt x="119375" y="80325"/>
                </a:cubicBezTo>
                <a:cubicBezTo>
                  <a:pt x="81175" y="118125"/>
                  <a:pt x="81175" y="118125"/>
                  <a:pt x="81175" y="118125"/>
                </a:cubicBezTo>
                <a:cubicBezTo>
                  <a:pt x="71625" y="127575"/>
                  <a:pt x="71625" y="146475"/>
                  <a:pt x="81175" y="155925"/>
                </a:cubicBezTo>
                <a:cubicBezTo>
                  <a:pt x="105050" y="179550"/>
                  <a:pt x="105050" y="179550"/>
                  <a:pt x="105050" y="179550"/>
                </a:cubicBezTo>
                <a:cubicBezTo>
                  <a:pt x="114600" y="189000"/>
                  <a:pt x="119375" y="207900"/>
                  <a:pt x="109825" y="217350"/>
                </a:cubicBezTo>
                <a:cubicBezTo>
                  <a:pt x="90725" y="264600"/>
                  <a:pt x="90725" y="264600"/>
                  <a:pt x="90725" y="264600"/>
                </a:cubicBezTo>
                <a:cubicBezTo>
                  <a:pt x="85950" y="278775"/>
                  <a:pt x="71625" y="288225"/>
                  <a:pt x="57300" y="288225"/>
                </a:cubicBezTo>
                <a:cubicBezTo>
                  <a:pt x="28650" y="288225"/>
                  <a:pt x="28650" y="288225"/>
                  <a:pt x="28650" y="288225"/>
                </a:cubicBezTo>
                <a:cubicBezTo>
                  <a:pt x="9550" y="288225"/>
                  <a:pt x="0" y="297675"/>
                  <a:pt x="0" y="311850"/>
                </a:cubicBezTo>
                <a:cubicBezTo>
                  <a:pt x="0" y="368550"/>
                  <a:pt x="0" y="368550"/>
                  <a:pt x="0" y="368550"/>
                </a:cubicBezTo>
                <a:cubicBezTo>
                  <a:pt x="0" y="382725"/>
                  <a:pt x="9550" y="392175"/>
                  <a:pt x="28650" y="392175"/>
                </a:cubicBezTo>
                <a:cubicBezTo>
                  <a:pt x="57300" y="392175"/>
                  <a:pt x="57300" y="392175"/>
                  <a:pt x="57300" y="392175"/>
                </a:cubicBezTo>
                <a:cubicBezTo>
                  <a:pt x="71625" y="392175"/>
                  <a:pt x="85950" y="401625"/>
                  <a:pt x="90725" y="415800"/>
                </a:cubicBezTo>
                <a:cubicBezTo>
                  <a:pt x="109825" y="463050"/>
                  <a:pt x="109825" y="463050"/>
                  <a:pt x="109825" y="463050"/>
                </a:cubicBezTo>
                <a:cubicBezTo>
                  <a:pt x="119375" y="472500"/>
                  <a:pt x="114600" y="491400"/>
                  <a:pt x="105050" y="500850"/>
                </a:cubicBezTo>
                <a:cubicBezTo>
                  <a:pt x="81175" y="524475"/>
                  <a:pt x="81175" y="524475"/>
                  <a:pt x="81175" y="524475"/>
                </a:cubicBezTo>
                <a:cubicBezTo>
                  <a:pt x="71625" y="533925"/>
                  <a:pt x="71625" y="552825"/>
                  <a:pt x="81175" y="562275"/>
                </a:cubicBezTo>
                <a:cubicBezTo>
                  <a:pt x="119375" y="600075"/>
                  <a:pt x="119375" y="600075"/>
                  <a:pt x="119375" y="600075"/>
                </a:cubicBezTo>
                <a:cubicBezTo>
                  <a:pt x="128925" y="609525"/>
                  <a:pt x="148025" y="609525"/>
                  <a:pt x="157575" y="600075"/>
                </a:cubicBezTo>
                <a:cubicBezTo>
                  <a:pt x="181450" y="576450"/>
                  <a:pt x="181450" y="576450"/>
                  <a:pt x="181450" y="576450"/>
                </a:cubicBezTo>
                <a:cubicBezTo>
                  <a:pt x="191000" y="567000"/>
                  <a:pt x="210100" y="562275"/>
                  <a:pt x="219650" y="571725"/>
                </a:cubicBezTo>
                <a:cubicBezTo>
                  <a:pt x="267400" y="590625"/>
                  <a:pt x="267400" y="590625"/>
                  <a:pt x="267400" y="590625"/>
                </a:cubicBezTo>
                <a:cubicBezTo>
                  <a:pt x="281725" y="595350"/>
                  <a:pt x="291275" y="609525"/>
                  <a:pt x="291275" y="623700"/>
                </a:cubicBezTo>
                <a:cubicBezTo>
                  <a:pt x="291275" y="652050"/>
                  <a:pt x="291275" y="652050"/>
                  <a:pt x="291275" y="652050"/>
                </a:cubicBezTo>
                <a:cubicBezTo>
                  <a:pt x="291275" y="670950"/>
                  <a:pt x="300825" y="680400"/>
                  <a:pt x="315150" y="680400"/>
                </a:cubicBezTo>
                <a:cubicBezTo>
                  <a:pt x="372450" y="680400"/>
                  <a:pt x="372450" y="680400"/>
                  <a:pt x="372450" y="680400"/>
                </a:cubicBezTo>
                <a:cubicBezTo>
                  <a:pt x="386775" y="680400"/>
                  <a:pt x="396325" y="670950"/>
                  <a:pt x="396325" y="652050"/>
                </a:cubicBezTo>
                <a:cubicBezTo>
                  <a:pt x="396325" y="623700"/>
                  <a:pt x="396325" y="623700"/>
                  <a:pt x="396325" y="623700"/>
                </a:cubicBezTo>
                <a:cubicBezTo>
                  <a:pt x="396325" y="609525"/>
                  <a:pt x="405875" y="595350"/>
                  <a:pt x="420200" y="590625"/>
                </a:cubicBezTo>
                <a:cubicBezTo>
                  <a:pt x="467950" y="571725"/>
                  <a:pt x="467950" y="571725"/>
                  <a:pt x="467950" y="571725"/>
                </a:cubicBezTo>
                <a:cubicBezTo>
                  <a:pt x="477500" y="562275"/>
                  <a:pt x="496600" y="567000"/>
                  <a:pt x="506150" y="576450"/>
                </a:cubicBezTo>
                <a:cubicBezTo>
                  <a:pt x="530025" y="600075"/>
                  <a:pt x="530025" y="600075"/>
                  <a:pt x="530025" y="600075"/>
                </a:cubicBezTo>
                <a:cubicBezTo>
                  <a:pt x="539575" y="609525"/>
                  <a:pt x="558675" y="609525"/>
                  <a:pt x="568225" y="600075"/>
                </a:cubicBezTo>
                <a:cubicBezTo>
                  <a:pt x="606425" y="562275"/>
                  <a:pt x="606425" y="562275"/>
                  <a:pt x="606425" y="562275"/>
                </a:cubicBezTo>
                <a:cubicBezTo>
                  <a:pt x="615975" y="552825"/>
                  <a:pt x="615975" y="533925"/>
                  <a:pt x="606425" y="524475"/>
                </a:cubicBezTo>
                <a:cubicBezTo>
                  <a:pt x="582550" y="500850"/>
                  <a:pt x="582550" y="500850"/>
                  <a:pt x="582550" y="500850"/>
                </a:cubicBezTo>
                <a:cubicBezTo>
                  <a:pt x="573000" y="491400"/>
                  <a:pt x="568225" y="472500"/>
                  <a:pt x="577775" y="463050"/>
                </a:cubicBezTo>
                <a:cubicBezTo>
                  <a:pt x="596875" y="415800"/>
                  <a:pt x="596875" y="415800"/>
                  <a:pt x="596875" y="415800"/>
                </a:cubicBezTo>
                <a:cubicBezTo>
                  <a:pt x="601650" y="401625"/>
                  <a:pt x="615975" y="392175"/>
                  <a:pt x="630300" y="392175"/>
                </a:cubicBezTo>
                <a:cubicBezTo>
                  <a:pt x="658950" y="392175"/>
                  <a:pt x="658950" y="392175"/>
                  <a:pt x="658950" y="392175"/>
                </a:cubicBezTo>
                <a:cubicBezTo>
                  <a:pt x="678050" y="392175"/>
                  <a:pt x="687600" y="382725"/>
                  <a:pt x="687600" y="368550"/>
                </a:cubicBezTo>
                <a:cubicBezTo>
                  <a:pt x="687600" y="311850"/>
                  <a:pt x="687600" y="311850"/>
                  <a:pt x="687600" y="311850"/>
                </a:cubicBezTo>
                <a:cubicBezTo>
                  <a:pt x="687600" y="297675"/>
                  <a:pt x="678050" y="288225"/>
                  <a:pt x="658950" y="288225"/>
                </a:cubicBezTo>
                <a:moveTo>
                  <a:pt x="477500" y="340200"/>
                </a:moveTo>
                <a:cubicBezTo>
                  <a:pt x="477500" y="411075"/>
                  <a:pt x="415425" y="472500"/>
                  <a:pt x="343800" y="472500"/>
                </a:cubicBezTo>
                <a:cubicBezTo>
                  <a:pt x="272175" y="472500"/>
                  <a:pt x="210100" y="411075"/>
                  <a:pt x="210100" y="340200"/>
                </a:cubicBezTo>
                <a:cubicBezTo>
                  <a:pt x="210100" y="269325"/>
                  <a:pt x="272175" y="207900"/>
                  <a:pt x="343800" y="207900"/>
                </a:cubicBezTo>
                <a:cubicBezTo>
                  <a:pt x="415425" y="207900"/>
                  <a:pt x="477500" y="269325"/>
                  <a:pt x="477500" y="340200"/>
                </a:cubicBezTo>
              </a:path>
            </a:pathLst>
          </a:custGeom>
          <a:solidFill>
            <a:srgbClr val="A9A629"/>
          </a:solidFill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endParaRPr lang="zh-CN" altLang="en-US"/>
          </a:p>
        </p:txBody>
      </p:sp>
      <p:grpSp>
        <p:nvGrpSpPr>
          <p:cNvPr id="22" name="Group 12"/>
          <p:cNvGrpSpPr>
            <a:grpSpLocks noChangeAspect="1"/>
          </p:cNvGrpSpPr>
          <p:nvPr/>
        </p:nvGrpSpPr>
        <p:grpSpPr bwMode="auto">
          <a:xfrm>
            <a:off x="7283710" y="2150247"/>
            <a:ext cx="814218" cy="680400"/>
            <a:chOff x="4638" y="1688"/>
            <a:chExt cx="432" cy="361"/>
          </a:xfrm>
          <a:solidFill>
            <a:schemeClr val="bg1"/>
          </a:solidFill>
        </p:grpSpPr>
        <p:sp>
          <p:nvSpPr>
            <p:cNvPr id="24" name="Freeform 13"/>
            <p:cNvSpPr/>
            <p:nvPr/>
          </p:nvSpPr>
          <p:spPr>
            <a:xfrm>
              <a:off x="4638" y="1782"/>
              <a:ext cx="331" cy="267"/>
            </a:xfrm>
            <a:custGeom>
              <a:avLst/>
              <a:gdLst>
                <a:gd name="T0" fmla="*/ 123 w 138"/>
                <a:gd name="T1" fmla="*/ 83 h 111"/>
                <a:gd name="T2" fmla="*/ 89 w 138"/>
                <a:gd name="T3" fmla="*/ 93 h 111"/>
                <a:gd name="T4" fmla="*/ 85 w 138"/>
                <a:gd name="T5" fmla="*/ 93 h 111"/>
                <a:gd name="T6" fmla="*/ 83 w 138"/>
                <a:gd name="T7" fmla="*/ 92 h 111"/>
                <a:gd name="T8" fmla="*/ 79 w 138"/>
                <a:gd name="T9" fmla="*/ 92 h 111"/>
                <a:gd name="T10" fmla="*/ 77 w 138"/>
                <a:gd name="T11" fmla="*/ 91 h 111"/>
                <a:gd name="T12" fmla="*/ 74 w 138"/>
                <a:gd name="T13" fmla="*/ 91 h 111"/>
                <a:gd name="T14" fmla="*/ 72 w 138"/>
                <a:gd name="T15" fmla="*/ 90 h 111"/>
                <a:gd name="T16" fmla="*/ 68 w 138"/>
                <a:gd name="T17" fmla="*/ 89 h 111"/>
                <a:gd name="T18" fmla="*/ 67 w 138"/>
                <a:gd name="T19" fmla="*/ 88 h 111"/>
                <a:gd name="T20" fmla="*/ 63 w 138"/>
                <a:gd name="T21" fmla="*/ 86 h 111"/>
                <a:gd name="T22" fmla="*/ 63 w 138"/>
                <a:gd name="T23" fmla="*/ 86 h 111"/>
                <a:gd name="T24" fmla="*/ 50 w 138"/>
                <a:gd name="T25" fmla="*/ 76 h 111"/>
                <a:gd name="T26" fmla="*/ 50 w 138"/>
                <a:gd name="T27" fmla="*/ 76 h 111"/>
                <a:gd name="T28" fmla="*/ 46 w 138"/>
                <a:gd name="T29" fmla="*/ 72 h 111"/>
                <a:gd name="T30" fmla="*/ 45 w 138"/>
                <a:gd name="T31" fmla="*/ 71 h 111"/>
                <a:gd name="T32" fmla="*/ 33 w 138"/>
                <a:gd name="T33" fmla="*/ 36 h 111"/>
                <a:gd name="T34" fmla="*/ 48 w 138"/>
                <a:gd name="T35" fmla="*/ 36 h 111"/>
                <a:gd name="T36" fmla="*/ 24 w 138"/>
                <a:gd name="T37" fmla="*/ 0 h 111"/>
                <a:gd name="T38" fmla="*/ 0 w 138"/>
                <a:gd name="T39" fmla="*/ 36 h 111"/>
                <a:gd name="T40" fmla="*/ 15 w 138"/>
                <a:gd name="T41" fmla="*/ 36 h 111"/>
                <a:gd name="T42" fmla="*/ 28 w 138"/>
                <a:gd name="T43" fmla="*/ 78 h 111"/>
                <a:gd name="T44" fmla="*/ 29 w 138"/>
                <a:gd name="T45" fmla="*/ 79 h 111"/>
                <a:gd name="T46" fmla="*/ 31 w 138"/>
                <a:gd name="T47" fmla="*/ 83 h 111"/>
                <a:gd name="T48" fmla="*/ 32 w 138"/>
                <a:gd name="T49" fmla="*/ 84 h 111"/>
                <a:gd name="T50" fmla="*/ 37 w 138"/>
                <a:gd name="T51" fmla="*/ 89 h 111"/>
                <a:gd name="T52" fmla="*/ 37 w 138"/>
                <a:gd name="T53" fmla="*/ 89 h 111"/>
                <a:gd name="T54" fmla="*/ 54 w 138"/>
                <a:gd name="T55" fmla="*/ 102 h 111"/>
                <a:gd name="T56" fmla="*/ 54 w 138"/>
                <a:gd name="T57" fmla="*/ 102 h 111"/>
                <a:gd name="T58" fmla="*/ 60 w 138"/>
                <a:gd name="T59" fmla="*/ 105 h 111"/>
                <a:gd name="T60" fmla="*/ 61 w 138"/>
                <a:gd name="T61" fmla="*/ 105 h 111"/>
                <a:gd name="T62" fmla="*/ 66 w 138"/>
                <a:gd name="T63" fmla="*/ 107 h 111"/>
                <a:gd name="T64" fmla="*/ 68 w 138"/>
                <a:gd name="T65" fmla="*/ 108 h 111"/>
                <a:gd name="T66" fmla="*/ 73 w 138"/>
                <a:gd name="T67" fmla="*/ 109 h 111"/>
                <a:gd name="T68" fmla="*/ 76 w 138"/>
                <a:gd name="T69" fmla="*/ 110 h 111"/>
                <a:gd name="T70" fmla="*/ 77 w 138"/>
                <a:gd name="T71" fmla="*/ 110 h 111"/>
                <a:gd name="T72" fmla="*/ 81 w 138"/>
                <a:gd name="T73" fmla="*/ 110 h 111"/>
                <a:gd name="T74" fmla="*/ 83 w 138"/>
                <a:gd name="T75" fmla="*/ 111 h 111"/>
                <a:gd name="T76" fmla="*/ 90 w 138"/>
                <a:gd name="T77" fmla="*/ 111 h 111"/>
                <a:gd name="T78" fmla="*/ 133 w 138"/>
                <a:gd name="T79" fmla="*/ 97 h 111"/>
                <a:gd name="T80" fmla="*/ 135 w 138"/>
                <a:gd name="T81" fmla="*/ 85 h 111"/>
                <a:gd name="T82" fmla="*/ 123 w 138"/>
                <a:gd name="T83" fmla="*/ 8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31" h="267">
                  <a:moveTo>
                    <a:pt x="295" y="200"/>
                  </a:moveTo>
                  <a:cubicBezTo>
                    <a:pt x="271" y="216"/>
                    <a:pt x="242" y="224"/>
                    <a:pt x="213" y="224"/>
                  </a:cubicBezTo>
                  <a:cubicBezTo>
                    <a:pt x="211" y="224"/>
                    <a:pt x="206" y="224"/>
                    <a:pt x="204" y="224"/>
                  </a:cubicBezTo>
                  <a:cubicBezTo>
                    <a:pt x="201" y="224"/>
                    <a:pt x="199" y="224"/>
                    <a:pt x="199" y="221"/>
                  </a:cubicBezTo>
                  <a:cubicBezTo>
                    <a:pt x="197" y="221"/>
                    <a:pt x="192" y="221"/>
                    <a:pt x="189" y="221"/>
                  </a:cubicBezTo>
                  <a:cubicBezTo>
                    <a:pt x="187" y="221"/>
                    <a:pt x="187" y="221"/>
                    <a:pt x="185" y="219"/>
                  </a:cubicBezTo>
                  <a:cubicBezTo>
                    <a:pt x="182" y="219"/>
                    <a:pt x="180" y="219"/>
                    <a:pt x="177" y="219"/>
                  </a:cubicBezTo>
                  <a:cubicBezTo>
                    <a:pt x="175" y="216"/>
                    <a:pt x="173" y="216"/>
                    <a:pt x="173" y="216"/>
                  </a:cubicBezTo>
                  <a:cubicBezTo>
                    <a:pt x="170" y="216"/>
                    <a:pt x="166" y="214"/>
                    <a:pt x="163" y="214"/>
                  </a:cubicBezTo>
                  <a:cubicBezTo>
                    <a:pt x="163" y="212"/>
                    <a:pt x="163" y="212"/>
                    <a:pt x="161" y="212"/>
                  </a:cubicBezTo>
                  <a:cubicBezTo>
                    <a:pt x="158" y="212"/>
                    <a:pt x="154" y="209"/>
                    <a:pt x="151" y="207"/>
                  </a:cubicBezTo>
                  <a:cubicBezTo>
                    <a:pt x="151" y="207"/>
                    <a:pt x="151" y="207"/>
                    <a:pt x="151" y="207"/>
                  </a:cubicBezTo>
                  <a:cubicBezTo>
                    <a:pt x="139" y="200"/>
                    <a:pt x="130" y="192"/>
                    <a:pt x="120" y="183"/>
                  </a:cubicBezTo>
                  <a:cubicBezTo>
                    <a:pt x="120" y="183"/>
                    <a:pt x="120" y="183"/>
                    <a:pt x="120" y="183"/>
                  </a:cubicBezTo>
                  <a:cubicBezTo>
                    <a:pt x="115" y="180"/>
                    <a:pt x="113" y="178"/>
                    <a:pt x="110" y="173"/>
                  </a:cubicBezTo>
                  <a:cubicBezTo>
                    <a:pt x="110" y="173"/>
                    <a:pt x="110" y="173"/>
                    <a:pt x="108" y="171"/>
                  </a:cubicBezTo>
                  <a:cubicBezTo>
                    <a:pt x="91" y="149"/>
                    <a:pt x="79" y="118"/>
                    <a:pt x="79" y="87"/>
                  </a:cubicBezTo>
                  <a:cubicBezTo>
                    <a:pt x="115" y="87"/>
                    <a:pt x="115" y="87"/>
                    <a:pt x="115" y="87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6" y="125"/>
                    <a:pt x="48" y="159"/>
                    <a:pt x="67" y="188"/>
                  </a:cubicBezTo>
                  <a:cubicBezTo>
                    <a:pt x="67" y="190"/>
                    <a:pt x="67" y="190"/>
                    <a:pt x="70" y="190"/>
                  </a:cubicBezTo>
                  <a:cubicBezTo>
                    <a:pt x="70" y="192"/>
                    <a:pt x="72" y="195"/>
                    <a:pt x="74" y="200"/>
                  </a:cubicBezTo>
                  <a:cubicBezTo>
                    <a:pt x="77" y="200"/>
                    <a:pt x="77" y="200"/>
                    <a:pt x="77" y="202"/>
                  </a:cubicBezTo>
                  <a:cubicBezTo>
                    <a:pt x="82" y="207"/>
                    <a:pt x="84" y="209"/>
                    <a:pt x="89" y="214"/>
                  </a:cubicBezTo>
                  <a:cubicBezTo>
                    <a:pt x="89" y="214"/>
                    <a:pt x="89" y="214"/>
                    <a:pt x="89" y="214"/>
                  </a:cubicBezTo>
                  <a:cubicBezTo>
                    <a:pt x="101" y="226"/>
                    <a:pt x="115" y="236"/>
                    <a:pt x="130" y="245"/>
                  </a:cubicBezTo>
                  <a:cubicBezTo>
                    <a:pt x="130" y="245"/>
                    <a:pt x="130" y="245"/>
                    <a:pt x="130" y="245"/>
                  </a:cubicBezTo>
                  <a:cubicBezTo>
                    <a:pt x="134" y="248"/>
                    <a:pt x="139" y="250"/>
                    <a:pt x="144" y="253"/>
                  </a:cubicBezTo>
                  <a:cubicBezTo>
                    <a:pt x="144" y="253"/>
                    <a:pt x="146" y="253"/>
                    <a:pt x="146" y="253"/>
                  </a:cubicBezTo>
                  <a:cubicBezTo>
                    <a:pt x="151" y="255"/>
                    <a:pt x="154" y="255"/>
                    <a:pt x="158" y="257"/>
                  </a:cubicBezTo>
                  <a:cubicBezTo>
                    <a:pt x="161" y="257"/>
                    <a:pt x="163" y="260"/>
                    <a:pt x="163" y="260"/>
                  </a:cubicBezTo>
                  <a:cubicBezTo>
                    <a:pt x="168" y="260"/>
                    <a:pt x="170" y="262"/>
                    <a:pt x="175" y="262"/>
                  </a:cubicBezTo>
                  <a:cubicBezTo>
                    <a:pt x="177" y="262"/>
                    <a:pt x="180" y="262"/>
                    <a:pt x="182" y="265"/>
                  </a:cubicBezTo>
                  <a:cubicBezTo>
                    <a:pt x="182" y="265"/>
                    <a:pt x="185" y="265"/>
                    <a:pt x="185" y="265"/>
                  </a:cubicBezTo>
                  <a:cubicBezTo>
                    <a:pt x="187" y="265"/>
                    <a:pt x="192" y="265"/>
                    <a:pt x="194" y="265"/>
                  </a:cubicBezTo>
                  <a:cubicBezTo>
                    <a:pt x="197" y="265"/>
                    <a:pt x="197" y="267"/>
                    <a:pt x="199" y="267"/>
                  </a:cubicBezTo>
                  <a:cubicBezTo>
                    <a:pt x="204" y="267"/>
                    <a:pt x="211" y="267"/>
                    <a:pt x="216" y="267"/>
                  </a:cubicBezTo>
                  <a:cubicBezTo>
                    <a:pt x="252" y="267"/>
                    <a:pt x="288" y="255"/>
                    <a:pt x="319" y="233"/>
                  </a:cubicBezTo>
                  <a:cubicBezTo>
                    <a:pt x="329" y="229"/>
                    <a:pt x="331" y="214"/>
                    <a:pt x="324" y="204"/>
                  </a:cubicBezTo>
                  <a:cubicBezTo>
                    <a:pt x="317" y="195"/>
                    <a:pt x="305" y="192"/>
                    <a:pt x="295" y="20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zh-CN" altLang="en-US"/>
            </a:p>
          </p:txBody>
        </p:sp>
        <p:sp>
          <p:nvSpPr>
            <p:cNvPr id="25" name="Freeform 14"/>
            <p:cNvSpPr/>
            <p:nvPr/>
          </p:nvSpPr>
          <p:spPr>
            <a:xfrm>
              <a:off x="4739" y="1688"/>
              <a:ext cx="331" cy="267"/>
            </a:xfrm>
            <a:custGeom>
              <a:avLst/>
              <a:gdLst>
                <a:gd name="T0" fmla="*/ 123 w 138"/>
                <a:gd name="T1" fmla="*/ 75 h 111"/>
                <a:gd name="T2" fmla="*/ 110 w 138"/>
                <a:gd name="T3" fmla="*/ 33 h 111"/>
                <a:gd name="T4" fmla="*/ 109 w 138"/>
                <a:gd name="T5" fmla="*/ 32 h 111"/>
                <a:gd name="T6" fmla="*/ 106 w 138"/>
                <a:gd name="T7" fmla="*/ 28 h 111"/>
                <a:gd name="T8" fmla="*/ 106 w 138"/>
                <a:gd name="T9" fmla="*/ 27 h 111"/>
                <a:gd name="T10" fmla="*/ 78 w 138"/>
                <a:gd name="T11" fmla="*/ 6 h 111"/>
                <a:gd name="T12" fmla="*/ 77 w 138"/>
                <a:gd name="T13" fmla="*/ 6 h 111"/>
                <a:gd name="T14" fmla="*/ 72 w 138"/>
                <a:gd name="T15" fmla="*/ 4 h 111"/>
                <a:gd name="T16" fmla="*/ 70 w 138"/>
                <a:gd name="T17" fmla="*/ 3 h 111"/>
                <a:gd name="T18" fmla="*/ 65 w 138"/>
                <a:gd name="T19" fmla="*/ 2 h 111"/>
                <a:gd name="T20" fmla="*/ 62 w 138"/>
                <a:gd name="T21" fmla="*/ 1 h 111"/>
                <a:gd name="T22" fmla="*/ 61 w 138"/>
                <a:gd name="T23" fmla="*/ 1 h 111"/>
                <a:gd name="T24" fmla="*/ 57 w 138"/>
                <a:gd name="T25" fmla="*/ 1 h 111"/>
                <a:gd name="T26" fmla="*/ 55 w 138"/>
                <a:gd name="T27" fmla="*/ 0 h 111"/>
                <a:gd name="T28" fmla="*/ 49 w 138"/>
                <a:gd name="T29" fmla="*/ 0 h 111"/>
                <a:gd name="T30" fmla="*/ 48 w 138"/>
                <a:gd name="T31" fmla="*/ 0 h 111"/>
                <a:gd name="T32" fmla="*/ 48 w 138"/>
                <a:gd name="T33" fmla="*/ 0 h 111"/>
                <a:gd name="T34" fmla="*/ 5 w 138"/>
                <a:gd name="T35" fmla="*/ 14 h 111"/>
                <a:gd name="T36" fmla="*/ 3 w 138"/>
                <a:gd name="T37" fmla="*/ 26 h 111"/>
                <a:gd name="T38" fmla="*/ 15 w 138"/>
                <a:gd name="T39" fmla="*/ 28 h 111"/>
                <a:gd name="T40" fmla="*/ 48 w 138"/>
                <a:gd name="T41" fmla="*/ 18 h 111"/>
                <a:gd name="T42" fmla="*/ 53 w 138"/>
                <a:gd name="T43" fmla="*/ 18 h 111"/>
                <a:gd name="T44" fmla="*/ 55 w 138"/>
                <a:gd name="T45" fmla="*/ 18 h 111"/>
                <a:gd name="T46" fmla="*/ 59 w 138"/>
                <a:gd name="T47" fmla="*/ 19 h 111"/>
                <a:gd name="T48" fmla="*/ 61 w 138"/>
                <a:gd name="T49" fmla="*/ 19 h 111"/>
                <a:gd name="T50" fmla="*/ 65 w 138"/>
                <a:gd name="T51" fmla="*/ 20 h 111"/>
                <a:gd name="T52" fmla="*/ 66 w 138"/>
                <a:gd name="T53" fmla="*/ 21 h 111"/>
                <a:gd name="T54" fmla="*/ 70 w 138"/>
                <a:gd name="T55" fmla="*/ 22 h 111"/>
                <a:gd name="T56" fmla="*/ 70 w 138"/>
                <a:gd name="T57" fmla="*/ 23 h 111"/>
                <a:gd name="T58" fmla="*/ 92 w 138"/>
                <a:gd name="T59" fmla="*/ 39 h 111"/>
                <a:gd name="T60" fmla="*/ 92 w 138"/>
                <a:gd name="T61" fmla="*/ 39 h 111"/>
                <a:gd name="T62" fmla="*/ 105 w 138"/>
                <a:gd name="T63" fmla="*/ 75 h 111"/>
                <a:gd name="T64" fmla="*/ 90 w 138"/>
                <a:gd name="T65" fmla="*/ 75 h 111"/>
                <a:gd name="T66" fmla="*/ 114 w 138"/>
                <a:gd name="T67" fmla="*/ 111 h 111"/>
                <a:gd name="T68" fmla="*/ 138 w 138"/>
                <a:gd name="T69" fmla="*/ 75 h 111"/>
                <a:gd name="T70" fmla="*/ 123 w 138"/>
                <a:gd name="T71" fmla="*/ 7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1" h="267">
                  <a:moveTo>
                    <a:pt x="295" y="180"/>
                  </a:moveTo>
                  <a:cubicBezTo>
                    <a:pt x="295" y="142"/>
                    <a:pt x="283" y="108"/>
                    <a:pt x="264" y="79"/>
                  </a:cubicBezTo>
                  <a:cubicBezTo>
                    <a:pt x="264" y="77"/>
                    <a:pt x="264" y="77"/>
                    <a:pt x="261" y="77"/>
                  </a:cubicBezTo>
                  <a:cubicBezTo>
                    <a:pt x="259" y="72"/>
                    <a:pt x="257" y="70"/>
                    <a:pt x="254" y="67"/>
                  </a:cubicBezTo>
                  <a:cubicBezTo>
                    <a:pt x="254" y="67"/>
                    <a:pt x="254" y="65"/>
                    <a:pt x="254" y="65"/>
                  </a:cubicBezTo>
                  <a:cubicBezTo>
                    <a:pt x="235" y="43"/>
                    <a:pt x="213" y="26"/>
                    <a:pt x="187" y="14"/>
                  </a:cubicBezTo>
                  <a:cubicBezTo>
                    <a:pt x="185" y="14"/>
                    <a:pt x="185" y="14"/>
                    <a:pt x="185" y="14"/>
                  </a:cubicBezTo>
                  <a:cubicBezTo>
                    <a:pt x="180" y="12"/>
                    <a:pt x="175" y="10"/>
                    <a:pt x="173" y="10"/>
                  </a:cubicBezTo>
                  <a:cubicBezTo>
                    <a:pt x="170" y="10"/>
                    <a:pt x="168" y="7"/>
                    <a:pt x="168" y="7"/>
                  </a:cubicBezTo>
                  <a:cubicBezTo>
                    <a:pt x="163" y="7"/>
                    <a:pt x="161" y="5"/>
                    <a:pt x="156" y="5"/>
                  </a:cubicBezTo>
                  <a:cubicBezTo>
                    <a:pt x="154" y="5"/>
                    <a:pt x="151" y="5"/>
                    <a:pt x="149" y="2"/>
                  </a:cubicBezTo>
                  <a:cubicBezTo>
                    <a:pt x="149" y="2"/>
                    <a:pt x="146" y="2"/>
                    <a:pt x="146" y="2"/>
                  </a:cubicBezTo>
                  <a:cubicBezTo>
                    <a:pt x="144" y="2"/>
                    <a:pt x="142" y="2"/>
                    <a:pt x="137" y="2"/>
                  </a:cubicBezTo>
                  <a:cubicBezTo>
                    <a:pt x="137" y="2"/>
                    <a:pt x="134" y="0"/>
                    <a:pt x="132" y="0"/>
                  </a:cubicBezTo>
                  <a:cubicBezTo>
                    <a:pt x="127" y="0"/>
                    <a:pt x="122" y="0"/>
                    <a:pt x="118" y="0"/>
                  </a:cubicBezTo>
                  <a:cubicBezTo>
                    <a:pt x="118" y="0"/>
                    <a:pt x="115" y="0"/>
                    <a:pt x="115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79" y="0"/>
                    <a:pt x="43" y="12"/>
                    <a:pt x="12" y="34"/>
                  </a:cubicBezTo>
                  <a:cubicBezTo>
                    <a:pt x="2" y="38"/>
                    <a:pt x="0" y="53"/>
                    <a:pt x="7" y="63"/>
                  </a:cubicBezTo>
                  <a:cubicBezTo>
                    <a:pt x="14" y="72"/>
                    <a:pt x="26" y="75"/>
                    <a:pt x="36" y="67"/>
                  </a:cubicBezTo>
                  <a:cubicBezTo>
                    <a:pt x="60" y="51"/>
                    <a:pt x="89" y="43"/>
                    <a:pt x="115" y="43"/>
                  </a:cubicBezTo>
                  <a:cubicBezTo>
                    <a:pt x="120" y="43"/>
                    <a:pt x="125" y="43"/>
                    <a:pt x="127" y="43"/>
                  </a:cubicBezTo>
                  <a:cubicBezTo>
                    <a:pt x="130" y="43"/>
                    <a:pt x="130" y="43"/>
                    <a:pt x="132" y="43"/>
                  </a:cubicBezTo>
                  <a:cubicBezTo>
                    <a:pt x="134" y="46"/>
                    <a:pt x="139" y="46"/>
                    <a:pt x="142" y="46"/>
                  </a:cubicBezTo>
                  <a:cubicBezTo>
                    <a:pt x="144" y="46"/>
                    <a:pt x="144" y="46"/>
                    <a:pt x="146" y="46"/>
                  </a:cubicBezTo>
                  <a:cubicBezTo>
                    <a:pt x="149" y="48"/>
                    <a:pt x="151" y="48"/>
                    <a:pt x="156" y="48"/>
                  </a:cubicBezTo>
                  <a:cubicBezTo>
                    <a:pt x="156" y="51"/>
                    <a:pt x="156" y="51"/>
                    <a:pt x="158" y="51"/>
                  </a:cubicBezTo>
                  <a:cubicBezTo>
                    <a:pt x="161" y="51"/>
                    <a:pt x="166" y="53"/>
                    <a:pt x="168" y="53"/>
                  </a:cubicBezTo>
                  <a:cubicBezTo>
                    <a:pt x="168" y="53"/>
                    <a:pt x="168" y="55"/>
                    <a:pt x="168" y="55"/>
                  </a:cubicBezTo>
                  <a:cubicBezTo>
                    <a:pt x="189" y="63"/>
                    <a:pt x="206" y="77"/>
                    <a:pt x="221" y="94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40" y="118"/>
                    <a:pt x="252" y="147"/>
                    <a:pt x="252" y="180"/>
                  </a:cubicBezTo>
                  <a:cubicBezTo>
                    <a:pt x="216" y="180"/>
                    <a:pt x="216" y="180"/>
                    <a:pt x="216" y="180"/>
                  </a:cubicBezTo>
                  <a:cubicBezTo>
                    <a:pt x="273" y="267"/>
                    <a:pt x="273" y="267"/>
                    <a:pt x="273" y="267"/>
                  </a:cubicBezTo>
                  <a:cubicBezTo>
                    <a:pt x="331" y="180"/>
                    <a:pt x="331" y="180"/>
                    <a:pt x="331" y="180"/>
                  </a:cubicBezTo>
                  <a:lnTo>
                    <a:pt x="295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zh-CN" altLang="en-US"/>
            </a:p>
          </p:txBody>
        </p:sp>
      </p:grpSp>
      <p:grpSp>
        <p:nvGrpSpPr>
          <p:cNvPr id="63" name="Group 17"/>
          <p:cNvGrpSpPr>
            <a:grpSpLocks noChangeAspect="1"/>
          </p:cNvGrpSpPr>
          <p:nvPr/>
        </p:nvGrpSpPr>
        <p:grpSpPr bwMode="auto">
          <a:xfrm>
            <a:off x="10516557" y="2118804"/>
            <a:ext cx="504000" cy="743766"/>
            <a:chOff x="3735" y="2006"/>
            <a:chExt cx="206" cy="304"/>
          </a:xfrm>
          <a:solidFill>
            <a:schemeClr val="bg1"/>
          </a:solidFill>
        </p:grpSpPr>
        <p:sp>
          <p:nvSpPr>
            <p:cNvPr id="65" name="Rectangle 18"/>
            <p:cNvSpPr>
              <a:spLocks noChangeArrowheads="1"/>
            </p:cNvSpPr>
            <p:nvPr/>
          </p:nvSpPr>
          <p:spPr>
            <a:xfrm>
              <a:off x="3823" y="2295"/>
              <a:ext cx="2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zh-CN" altLang="en-US"/>
            </a:p>
          </p:txBody>
        </p:sp>
        <p:sp>
          <p:nvSpPr>
            <p:cNvPr id="66" name="Rectangle 19"/>
            <p:cNvSpPr>
              <a:spLocks noChangeArrowheads="1"/>
            </p:cNvSpPr>
            <p:nvPr/>
          </p:nvSpPr>
          <p:spPr>
            <a:xfrm>
              <a:off x="3793" y="2237"/>
              <a:ext cx="8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zh-CN" altLang="en-US"/>
            </a:p>
          </p:txBody>
        </p:sp>
        <p:sp>
          <p:nvSpPr>
            <p:cNvPr id="67" name="Rectangle 20"/>
            <p:cNvSpPr>
              <a:spLocks noChangeArrowheads="1"/>
            </p:cNvSpPr>
            <p:nvPr/>
          </p:nvSpPr>
          <p:spPr>
            <a:xfrm>
              <a:off x="3793" y="2266"/>
              <a:ext cx="8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zh-CN" altLang="en-US"/>
            </a:p>
          </p:txBody>
        </p:sp>
        <p:sp>
          <p:nvSpPr>
            <p:cNvPr id="68" name="Freeform 21"/>
            <p:cNvSpPr/>
            <p:nvPr/>
          </p:nvSpPr>
          <p:spPr>
            <a:xfrm>
              <a:off x="3735" y="2006"/>
              <a:ext cx="206" cy="217"/>
            </a:xfrm>
            <a:custGeom>
              <a:avLst/>
              <a:gdLst>
                <a:gd name="T0" fmla="*/ 84 w 84"/>
                <a:gd name="T1" fmla="*/ 42 h 90"/>
                <a:gd name="T2" fmla="*/ 42 w 84"/>
                <a:gd name="T3" fmla="*/ 0 h 90"/>
                <a:gd name="T4" fmla="*/ 0 w 84"/>
                <a:gd name="T5" fmla="*/ 42 h 90"/>
                <a:gd name="T6" fmla="*/ 24 w 84"/>
                <a:gd name="T7" fmla="*/ 80 h 90"/>
                <a:gd name="T8" fmla="*/ 24 w 84"/>
                <a:gd name="T9" fmla="*/ 90 h 90"/>
                <a:gd name="T10" fmla="*/ 60 w 84"/>
                <a:gd name="T11" fmla="*/ 90 h 90"/>
                <a:gd name="T12" fmla="*/ 60 w 84"/>
                <a:gd name="T13" fmla="*/ 80 h 90"/>
                <a:gd name="T14" fmla="*/ 84 w 84"/>
                <a:gd name="T15" fmla="*/ 4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217">
                  <a:moveTo>
                    <a:pt x="206" y="101"/>
                  </a:moveTo>
                  <a:cubicBezTo>
                    <a:pt x="206" y="46"/>
                    <a:pt x="159" y="0"/>
                    <a:pt x="103" y="0"/>
                  </a:cubicBezTo>
                  <a:cubicBezTo>
                    <a:pt x="47" y="0"/>
                    <a:pt x="0" y="46"/>
                    <a:pt x="0" y="101"/>
                  </a:cubicBezTo>
                  <a:cubicBezTo>
                    <a:pt x="0" y="142"/>
                    <a:pt x="25" y="176"/>
                    <a:pt x="59" y="193"/>
                  </a:cubicBezTo>
                  <a:cubicBezTo>
                    <a:pt x="59" y="217"/>
                    <a:pt x="59" y="217"/>
                    <a:pt x="59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193"/>
                    <a:pt x="147" y="193"/>
                    <a:pt x="147" y="193"/>
                  </a:cubicBezTo>
                  <a:cubicBezTo>
                    <a:pt x="181" y="176"/>
                    <a:pt x="206" y="142"/>
                    <a:pt x="206" y="10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zh-CN" altLang="en-US"/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879538" y="4184289"/>
            <a:ext cx="2000250" cy="1187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/>
              <a:t>Data leakage, property damage, and hardware damage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3496712" y="4184289"/>
            <a:ext cx="1981200" cy="641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/>
              <a:t> causing system downtime</a:t>
            </a:r>
          </a:p>
        </p:txBody>
      </p:sp>
      <p:sp>
        <p:nvSpPr>
          <p:cNvPr id="73" name="文本框 72"/>
          <p:cNvSpPr txBox="1"/>
          <p:nvPr/>
        </p:nvSpPr>
        <p:spPr>
          <a:xfrm rot="0" flipH="0" flipV="0">
            <a:off x="7024914" y="3547853"/>
            <a:ext cx="1872840" cy="36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/>
              <a:t>Results of IDS</a:t>
            </a:r>
          </a:p>
        </p:txBody>
      </p:sp>
      <p:sp>
        <p:nvSpPr>
          <p:cNvPr id="74" name="文本框 73"/>
          <p:cNvSpPr txBox="1"/>
          <p:nvPr/>
        </p:nvSpPr>
        <p:spPr>
          <a:xfrm rot="0" flipH="0" flipV="0">
            <a:off x="7363475" y="4138909"/>
            <a:ext cx="1981200" cy="2044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US" altLang="en-US" sz="1600">
                <a:solidFill>
                  <a:srgbClr val="000000"/>
                </a:solidFill>
              </a:rPr>
              <a:t>DNS</a:t>
            </a:r>
          </a:p>
          <a:p>
            <a:pPr lvl="0" algn="just"/>
            <a:r>
              <a:rPr lang="en-US" altLang="en-US" sz="1600">
                <a:solidFill>
                  <a:srgbClr val="000000"/>
                </a:solidFill>
              </a:rPr>
              <a:t>HTTP</a:t>
            </a:r>
          </a:p>
          <a:p>
            <a:pPr lvl="0" algn="just"/>
            <a:r>
              <a:rPr lang="en-US" altLang="en-US" sz="1600">
                <a:solidFill>
                  <a:srgbClr val="000000"/>
                </a:solidFill>
              </a:rPr>
              <a:t>MQTT</a:t>
            </a:r>
          </a:p>
          <a:p>
            <a:pPr lvl="0" algn="just"/>
            <a:r>
              <a:rPr lang="en-US" altLang="en-US" sz="1600">
                <a:solidFill>
                  <a:srgbClr val="000000"/>
                </a:solidFill>
              </a:rPr>
              <a:t>RF</a:t>
            </a:r>
          </a:p>
          <a:p>
            <a:pPr lvl="0" algn="just"/>
            <a:r>
              <a:rPr lang="en-US" altLang="en-US" sz="1600">
                <a:solidFill>
                  <a:srgbClr val="000000"/>
                </a:solidFill>
              </a:rPr>
              <a:t>AODE</a:t>
            </a:r>
          </a:p>
          <a:p>
            <a:pPr lvl="0" algn="just"/>
            <a:r>
              <a:rPr lang="en-US" altLang="en-US" sz="1600">
                <a:solidFill>
                  <a:srgbClr val="000000"/>
                </a:solidFill>
              </a:rPr>
              <a:t>SDAE</a:t>
            </a:r>
          </a:p>
          <a:p>
            <a:pPr lvl="0" algn="just"/>
            <a:r>
              <a:rPr lang="en-US" altLang="en-US" sz="1600">
                <a:solidFill>
                  <a:srgbClr val="000000"/>
                </a:solidFill>
              </a:rPr>
              <a:t>GRU</a:t>
            </a:r>
          </a:p>
          <a:p>
            <a:pPr lvl="0" algn="just"/>
            <a:r>
              <a:rPr lang="en-US" altLang="en-US" sz="16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75" name="文本框 74"/>
          <p:cNvSpPr txBox="1"/>
          <p:nvPr/>
        </p:nvSpPr>
        <p:spPr>
          <a:xfrm rot="0" flipH="0" flipV="0">
            <a:off x="9826338" y="3547853"/>
            <a:ext cx="2099738" cy="36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/>
              <a:t>improved method</a:t>
            </a:r>
          </a:p>
        </p:txBody>
      </p:sp>
      <p:sp>
        <p:nvSpPr>
          <p:cNvPr id="76" name="文本框 75"/>
          <p:cNvSpPr txBox="1"/>
          <p:nvPr/>
        </p:nvSpPr>
        <p:spPr>
          <a:xfrm rot="0" flipH="0" flipV="0">
            <a:off x="9600601" y="4234182"/>
            <a:ext cx="2510629" cy="1460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/>
              <a:t>Using an improved multi-target immunization algorithm to reduce the feature dimension</a:t>
            </a:r>
          </a:p>
        </p:txBody>
      </p:sp>
      <p:sp>
        <p:nvSpPr>
          <p:cNvPr id="31" name="文本框 30"/>
          <p:cNvSpPr txBox="1"/>
          <p:nvPr/>
        </p:nvSpPr>
        <p:spPr>
          <a:xfrm rot="0" flipH="0" flipV="0">
            <a:off x="1147590" y="1152171"/>
            <a:ext cx="4775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 sz="2400">
                <a:solidFill>
                  <a:srgbClr val="000000"/>
                </a:solidFill>
                <a:latin typeface="宋体"/>
                <a:ea typeface="宋体"/>
              </a:rPr>
              <a:t>Suffering from cyber attacks</a:t>
            </a:r>
          </a:p>
        </p:txBody>
      </p:sp>
    </p:spTree>
  </p:cSld>
  <p:clrMapOvr>
    <a:masterClrMapping/>
  </p:clrMapOvr>
  <p:transition spd="slow" advTm="0">
    <p:push dir="u"/>
  </p:transition>
  <p:timing>
    <p:tnLst>
      <p:par>
        <p:cTn id="8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70"/>
                            </p:stCondLst>
                            <p:childTnLst>
                              <p:par>
                                <p:cTn id="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1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7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9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676400" y="2608872"/>
            <a:ext cx="209550" cy="914400"/>
          </a:xfrm>
          <a:prstGeom prst="rect">
            <a:avLst/>
          </a:prstGeom>
          <a:solidFill>
            <a:srgbClr val="33CECE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49828" y="2257877"/>
            <a:ext cx="2736850" cy="1567544"/>
            <a:chOff x="1349828" y="2257877"/>
            <a:chExt cx="2736850" cy="1567544"/>
          </a:xfrm>
        </p:grpSpPr>
        <p:sp>
          <p:nvSpPr>
            <p:cNvPr id="7" name="任意多边形 6"/>
            <p:cNvSpPr/>
            <p:nvPr/>
          </p:nvSpPr>
          <p:spPr>
            <a:xfrm>
              <a:off x="1349828" y="2257877"/>
              <a:ext cx="2467428" cy="1567544"/>
            </a:xfrm>
            <a:custGeom>
              <a:avLst/>
              <a:gdLst>
                <a:gd name="connsiteX0" fmla="*/ 222558 w 2467428"/>
                <a:gd name="connsiteY0" fmla="*/ 145144 h 1567544"/>
                <a:gd name="connsiteX1" fmla="*/ 126866 w 2467428"/>
                <a:gd name="connsiteY1" fmla="*/ 240836 h 1567544"/>
                <a:gd name="connsiteX2" fmla="*/ 126866 w 2467428"/>
                <a:gd name="connsiteY2" fmla="*/ 1326708 h 1567544"/>
                <a:gd name="connsiteX3" fmla="*/ 222558 w 2467428"/>
                <a:gd name="connsiteY3" fmla="*/ 1422400 h 1567544"/>
                <a:gd name="connsiteX4" fmla="*/ 2226591 w 2467428"/>
                <a:gd name="connsiteY4" fmla="*/ 1422400 h 1567544"/>
                <a:gd name="connsiteX5" fmla="*/ 2322283 w 2467428"/>
                <a:gd name="connsiteY5" fmla="*/ 1326708 h 1567544"/>
                <a:gd name="connsiteX6" fmla="*/ 2322283 w 2467428"/>
                <a:gd name="connsiteY6" fmla="*/ 240836 h 1567544"/>
                <a:gd name="connsiteX7" fmla="*/ 2226591 w 2467428"/>
                <a:gd name="connsiteY7" fmla="*/ 145144 h 1567544"/>
                <a:gd name="connsiteX8" fmla="*/ 188685 w 2467428"/>
                <a:gd name="connsiteY8" fmla="*/ 0 h 1567544"/>
                <a:gd name="connsiteX9" fmla="*/ 2278743 w 2467428"/>
                <a:gd name="connsiteY9" fmla="*/ 0 h 1567544"/>
                <a:gd name="connsiteX10" fmla="*/ 2467428 w 2467428"/>
                <a:gd name="connsiteY10" fmla="*/ 188685 h 1567544"/>
                <a:gd name="connsiteX11" fmla="*/ 2467428 w 2467428"/>
                <a:gd name="connsiteY11" fmla="*/ 1378859 h 1567544"/>
                <a:gd name="connsiteX12" fmla="*/ 2278743 w 2467428"/>
                <a:gd name="connsiteY12" fmla="*/ 1567544 h 1567544"/>
                <a:gd name="connsiteX13" fmla="*/ 188685 w 2467428"/>
                <a:gd name="connsiteY13" fmla="*/ 1567544 h 1567544"/>
                <a:gd name="connsiteX14" fmla="*/ 0 w 2467428"/>
                <a:gd name="connsiteY14" fmla="*/ 1378859 h 1567544"/>
                <a:gd name="connsiteX15" fmla="*/ 0 w 2467428"/>
                <a:gd name="connsiteY15" fmla="*/ 188685 h 1567544"/>
                <a:gd name="connsiteX16" fmla="*/ 188685 w 2467428"/>
                <a:gd name="connsiteY16" fmla="*/ 0 h 156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67428" h="1567544">
                  <a:moveTo>
                    <a:pt x="222558" y="145144"/>
                  </a:moveTo>
                  <a:cubicBezTo>
                    <a:pt x="169709" y="145144"/>
                    <a:pt x="126866" y="187987"/>
                    <a:pt x="126866" y="240836"/>
                  </a:cubicBezTo>
                  <a:lnTo>
                    <a:pt x="126866" y="1326708"/>
                  </a:lnTo>
                  <a:cubicBezTo>
                    <a:pt x="126866" y="1379557"/>
                    <a:pt x="169709" y="1422400"/>
                    <a:pt x="222558" y="1422400"/>
                  </a:cubicBezTo>
                  <a:lnTo>
                    <a:pt x="2226591" y="1422400"/>
                  </a:lnTo>
                  <a:cubicBezTo>
                    <a:pt x="2279440" y="1422400"/>
                    <a:pt x="2322283" y="1379557"/>
                    <a:pt x="2322283" y="1326708"/>
                  </a:cubicBezTo>
                  <a:lnTo>
                    <a:pt x="2322283" y="240836"/>
                  </a:lnTo>
                  <a:cubicBezTo>
                    <a:pt x="2322283" y="187987"/>
                    <a:pt x="2279440" y="145144"/>
                    <a:pt x="2226591" y="145144"/>
                  </a:cubicBezTo>
                  <a:close/>
                  <a:moveTo>
                    <a:pt x="188685" y="0"/>
                  </a:moveTo>
                  <a:lnTo>
                    <a:pt x="2278743" y="0"/>
                  </a:lnTo>
                  <a:cubicBezTo>
                    <a:pt x="2382951" y="0"/>
                    <a:pt x="2467428" y="84477"/>
                    <a:pt x="2467428" y="188685"/>
                  </a:cubicBezTo>
                  <a:lnTo>
                    <a:pt x="2467428" y="1378859"/>
                  </a:lnTo>
                  <a:cubicBezTo>
                    <a:pt x="2467428" y="1483067"/>
                    <a:pt x="2382951" y="1567544"/>
                    <a:pt x="2278743" y="1567544"/>
                  </a:cubicBezTo>
                  <a:lnTo>
                    <a:pt x="188685" y="1567544"/>
                  </a:lnTo>
                  <a:cubicBezTo>
                    <a:pt x="84477" y="1567544"/>
                    <a:pt x="0" y="1483067"/>
                    <a:pt x="0" y="1378859"/>
                  </a:cubicBezTo>
                  <a:lnTo>
                    <a:pt x="0" y="188685"/>
                  </a:lnTo>
                  <a:cubicBezTo>
                    <a:pt x="0" y="84477"/>
                    <a:pt x="84477" y="0"/>
                    <a:pt x="188685" y="0"/>
                  </a:cubicBezTo>
                  <a:close/>
                </a:path>
              </a:pathLst>
            </a:custGeom>
            <a:solidFill>
              <a:srgbClr val="C7C5C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3781878" y="2736848"/>
              <a:ext cx="304800" cy="654051"/>
            </a:xfrm>
            <a:prstGeom prst="roundRect">
              <a:avLst>
                <a:gd name="adj" fmla="val 16667"/>
              </a:avLst>
            </a:prstGeom>
            <a:solidFill>
              <a:srgbClr val="C7C5C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4951682" y="2606673"/>
            <a:ext cx="209550" cy="914400"/>
          </a:xfrm>
          <a:prstGeom prst="rect">
            <a:avLst/>
          </a:prstGeom>
          <a:solidFill>
            <a:srgbClr val="FF7C8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625110" y="2257877"/>
            <a:ext cx="2755900" cy="1567544"/>
            <a:chOff x="4625110" y="2257877"/>
            <a:chExt cx="2755900" cy="1567544"/>
          </a:xfrm>
        </p:grpSpPr>
        <p:sp>
          <p:nvSpPr>
            <p:cNvPr id="12" name="任意多边形 11"/>
            <p:cNvSpPr/>
            <p:nvPr/>
          </p:nvSpPr>
          <p:spPr>
            <a:xfrm>
              <a:off x="4625110" y="2257877"/>
              <a:ext cx="2467428" cy="1567544"/>
            </a:xfrm>
            <a:custGeom>
              <a:avLst/>
              <a:gdLst>
                <a:gd name="connsiteX0" fmla="*/ 222558 w 2467428"/>
                <a:gd name="connsiteY0" fmla="*/ 145144 h 1567544"/>
                <a:gd name="connsiteX1" fmla="*/ 126866 w 2467428"/>
                <a:gd name="connsiteY1" fmla="*/ 240836 h 1567544"/>
                <a:gd name="connsiteX2" fmla="*/ 126866 w 2467428"/>
                <a:gd name="connsiteY2" fmla="*/ 1326708 h 1567544"/>
                <a:gd name="connsiteX3" fmla="*/ 222558 w 2467428"/>
                <a:gd name="connsiteY3" fmla="*/ 1422400 h 1567544"/>
                <a:gd name="connsiteX4" fmla="*/ 2226591 w 2467428"/>
                <a:gd name="connsiteY4" fmla="*/ 1422400 h 1567544"/>
                <a:gd name="connsiteX5" fmla="*/ 2322283 w 2467428"/>
                <a:gd name="connsiteY5" fmla="*/ 1326708 h 1567544"/>
                <a:gd name="connsiteX6" fmla="*/ 2322283 w 2467428"/>
                <a:gd name="connsiteY6" fmla="*/ 240836 h 1567544"/>
                <a:gd name="connsiteX7" fmla="*/ 2226591 w 2467428"/>
                <a:gd name="connsiteY7" fmla="*/ 145144 h 1567544"/>
                <a:gd name="connsiteX8" fmla="*/ 188685 w 2467428"/>
                <a:gd name="connsiteY8" fmla="*/ 0 h 1567544"/>
                <a:gd name="connsiteX9" fmla="*/ 2278743 w 2467428"/>
                <a:gd name="connsiteY9" fmla="*/ 0 h 1567544"/>
                <a:gd name="connsiteX10" fmla="*/ 2467428 w 2467428"/>
                <a:gd name="connsiteY10" fmla="*/ 188685 h 1567544"/>
                <a:gd name="connsiteX11" fmla="*/ 2467428 w 2467428"/>
                <a:gd name="connsiteY11" fmla="*/ 1378859 h 1567544"/>
                <a:gd name="connsiteX12" fmla="*/ 2278743 w 2467428"/>
                <a:gd name="connsiteY12" fmla="*/ 1567544 h 1567544"/>
                <a:gd name="connsiteX13" fmla="*/ 188685 w 2467428"/>
                <a:gd name="connsiteY13" fmla="*/ 1567544 h 1567544"/>
                <a:gd name="connsiteX14" fmla="*/ 0 w 2467428"/>
                <a:gd name="connsiteY14" fmla="*/ 1378859 h 1567544"/>
                <a:gd name="connsiteX15" fmla="*/ 0 w 2467428"/>
                <a:gd name="connsiteY15" fmla="*/ 188685 h 1567544"/>
                <a:gd name="connsiteX16" fmla="*/ 188685 w 2467428"/>
                <a:gd name="connsiteY16" fmla="*/ 0 h 156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67428" h="1567544">
                  <a:moveTo>
                    <a:pt x="222558" y="145144"/>
                  </a:moveTo>
                  <a:cubicBezTo>
                    <a:pt x="169709" y="145144"/>
                    <a:pt x="126866" y="187987"/>
                    <a:pt x="126866" y="240836"/>
                  </a:cubicBezTo>
                  <a:lnTo>
                    <a:pt x="126866" y="1326708"/>
                  </a:lnTo>
                  <a:cubicBezTo>
                    <a:pt x="126866" y="1379557"/>
                    <a:pt x="169709" y="1422400"/>
                    <a:pt x="222558" y="1422400"/>
                  </a:cubicBezTo>
                  <a:lnTo>
                    <a:pt x="2226591" y="1422400"/>
                  </a:lnTo>
                  <a:cubicBezTo>
                    <a:pt x="2279440" y="1422400"/>
                    <a:pt x="2322283" y="1379557"/>
                    <a:pt x="2322283" y="1326708"/>
                  </a:cubicBezTo>
                  <a:lnTo>
                    <a:pt x="2322283" y="240836"/>
                  </a:lnTo>
                  <a:cubicBezTo>
                    <a:pt x="2322283" y="187987"/>
                    <a:pt x="2279440" y="145144"/>
                    <a:pt x="2226591" y="145144"/>
                  </a:cubicBezTo>
                  <a:close/>
                  <a:moveTo>
                    <a:pt x="188685" y="0"/>
                  </a:moveTo>
                  <a:lnTo>
                    <a:pt x="2278743" y="0"/>
                  </a:lnTo>
                  <a:cubicBezTo>
                    <a:pt x="2382951" y="0"/>
                    <a:pt x="2467428" y="84477"/>
                    <a:pt x="2467428" y="188685"/>
                  </a:cubicBezTo>
                  <a:lnTo>
                    <a:pt x="2467428" y="1378859"/>
                  </a:lnTo>
                  <a:cubicBezTo>
                    <a:pt x="2467428" y="1483067"/>
                    <a:pt x="2382951" y="1567544"/>
                    <a:pt x="2278743" y="1567544"/>
                  </a:cubicBezTo>
                  <a:lnTo>
                    <a:pt x="188685" y="1567544"/>
                  </a:lnTo>
                  <a:cubicBezTo>
                    <a:pt x="84477" y="1567544"/>
                    <a:pt x="0" y="1483067"/>
                    <a:pt x="0" y="1378859"/>
                  </a:cubicBezTo>
                  <a:lnTo>
                    <a:pt x="0" y="188685"/>
                  </a:lnTo>
                  <a:cubicBezTo>
                    <a:pt x="0" y="84477"/>
                    <a:pt x="84477" y="0"/>
                    <a:pt x="188685" y="0"/>
                  </a:cubicBezTo>
                  <a:close/>
                </a:path>
              </a:pathLst>
            </a:custGeom>
            <a:solidFill>
              <a:srgbClr val="C7C5C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7076210" y="2736848"/>
              <a:ext cx="304800" cy="654051"/>
            </a:xfrm>
            <a:prstGeom prst="roundRect">
              <a:avLst>
                <a:gd name="adj" fmla="val 16667"/>
              </a:avLst>
            </a:prstGeom>
            <a:solidFill>
              <a:srgbClr val="C7C5C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5370000" y="2606673"/>
            <a:ext cx="209550" cy="914400"/>
          </a:xfrm>
          <a:prstGeom prst="rect">
            <a:avLst/>
          </a:prstGeom>
          <a:solidFill>
            <a:srgbClr val="FF7C8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788319" y="2606673"/>
            <a:ext cx="209550" cy="914400"/>
          </a:xfrm>
          <a:prstGeom prst="rect">
            <a:avLst/>
          </a:prstGeom>
          <a:solidFill>
            <a:srgbClr val="FF7C8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224156" y="2606673"/>
            <a:ext cx="209550" cy="914400"/>
          </a:xfrm>
          <a:prstGeom prst="rect">
            <a:avLst/>
          </a:prstGeom>
          <a:solidFill>
            <a:srgbClr val="D7D454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919441" y="2257877"/>
            <a:ext cx="2755900" cy="1567544"/>
            <a:chOff x="7919441" y="2257877"/>
            <a:chExt cx="2755900" cy="1567544"/>
          </a:xfrm>
        </p:grpSpPr>
        <p:sp>
          <p:nvSpPr>
            <p:cNvPr id="18" name="任意多边形 17"/>
            <p:cNvSpPr/>
            <p:nvPr/>
          </p:nvSpPr>
          <p:spPr>
            <a:xfrm>
              <a:off x="7919441" y="2257877"/>
              <a:ext cx="2467428" cy="1567544"/>
            </a:xfrm>
            <a:custGeom>
              <a:avLst/>
              <a:gdLst>
                <a:gd name="connsiteX0" fmla="*/ 222558 w 2467428"/>
                <a:gd name="connsiteY0" fmla="*/ 145144 h 1567544"/>
                <a:gd name="connsiteX1" fmla="*/ 126866 w 2467428"/>
                <a:gd name="connsiteY1" fmla="*/ 240836 h 1567544"/>
                <a:gd name="connsiteX2" fmla="*/ 126866 w 2467428"/>
                <a:gd name="connsiteY2" fmla="*/ 1326708 h 1567544"/>
                <a:gd name="connsiteX3" fmla="*/ 222558 w 2467428"/>
                <a:gd name="connsiteY3" fmla="*/ 1422400 h 1567544"/>
                <a:gd name="connsiteX4" fmla="*/ 2226591 w 2467428"/>
                <a:gd name="connsiteY4" fmla="*/ 1422400 h 1567544"/>
                <a:gd name="connsiteX5" fmla="*/ 2322283 w 2467428"/>
                <a:gd name="connsiteY5" fmla="*/ 1326708 h 1567544"/>
                <a:gd name="connsiteX6" fmla="*/ 2322283 w 2467428"/>
                <a:gd name="connsiteY6" fmla="*/ 240836 h 1567544"/>
                <a:gd name="connsiteX7" fmla="*/ 2226591 w 2467428"/>
                <a:gd name="connsiteY7" fmla="*/ 145144 h 1567544"/>
                <a:gd name="connsiteX8" fmla="*/ 188685 w 2467428"/>
                <a:gd name="connsiteY8" fmla="*/ 0 h 1567544"/>
                <a:gd name="connsiteX9" fmla="*/ 2278743 w 2467428"/>
                <a:gd name="connsiteY9" fmla="*/ 0 h 1567544"/>
                <a:gd name="connsiteX10" fmla="*/ 2467428 w 2467428"/>
                <a:gd name="connsiteY10" fmla="*/ 188685 h 1567544"/>
                <a:gd name="connsiteX11" fmla="*/ 2467428 w 2467428"/>
                <a:gd name="connsiteY11" fmla="*/ 1378859 h 1567544"/>
                <a:gd name="connsiteX12" fmla="*/ 2278743 w 2467428"/>
                <a:gd name="connsiteY12" fmla="*/ 1567544 h 1567544"/>
                <a:gd name="connsiteX13" fmla="*/ 188685 w 2467428"/>
                <a:gd name="connsiteY13" fmla="*/ 1567544 h 1567544"/>
                <a:gd name="connsiteX14" fmla="*/ 0 w 2467428"/>
                <a:gd name="connsiteY14" fmla="*/ 1378859 h 1567544"/>
                <a:gd name="connsiteX15" fmla="*/ 0 w 2467428"/>
                <a:gd name="connsiteY15" fmla="*/ 188685 h 1567544"/>
                <a:gd name="connsiteX16" fmla="*/ 188685 w 2467428"/>
                <a:gd name="connsiteY16" fmla="*/ 0 h 156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67428" h="1567544">
                  <a:moveTo>
                    <a:pt x="222558" y="145144"/>
                  </a:moveTo>
                  <a:cubicBezTo>
                    <a:pt x="169709" y="145144"/>
                    <a:pt x="126866" y="187987"/>
                    <a:pt x="126866" y="240836"/>
                  </a:cubicBezTo>
                  <a:lnTo>
                    <a:pt x="126866" y="1326708"/>
                  </a:lnTo>
                  <a:cubicBezTo>
                    <a:pt x="126866" y="1379557"/>
                    <a:pt x="169709" y="1422400"/>
                    <a:pt x="222558" y="1422400"/>
                  </a:cubicBezTo>
                  <a:lnTo>
                    <a:pt x="2226591" y="1422400"/>
                  </a:lnTo>
                  <a:cubicBezTo>
                    <a:pt x="2279440" y="1422400"/>
                    <a:pt x="2322283" y="1379557"/>
                    <a:pt x="2322283" y="1326708"/>
                  </a:cubicBezTo>
                  <a:lnTo>
                    <a:pt x="2322283" y="240836"/>
                  </a:lnTo>
                  <a:cubicBezTo>
                    <a:pt x="2322283" y="187987"/>
                    <a:pt x="2279440" y="145144"/>
                    <a:pt x="2226591" y="145144"/>
                  </a:cubicBezTo>
                  <a:close/>
                  <a:moveTo>
                    <a:pt x="188685" y="0"/>
                  </a:moveTo>
                  <a:lnTo>
                    <a:pt x="2278743" y="0"/>
                  </a:lnTo>
                  <a:cubicBezTo>
                    <a:pt x="2382951" y="0"/>
                    <a:pt x="2467428" y="84477"/>
                    <a:pt x="2467428" y="188685"/>
                  </a:cubicBezTo>
                  <a:lnTo>
                    <a:pt x="2467428" y="1378859"/>
                  </a:lnTo>
                  <a:cubicBezTo>
                    <a:pt x="2467428" y="1483067"/>
                    <a:pt x="2382951" y="1567544"/>
                    <a:pt x="2278743" y="1567544"/>
                  </a:cubicBezTo>
                  <a:lnTo>
                    <a:pt x="188685" y="1567544"/>
                  </a:lnTo>
                  <a:cubicBezTo>
                    <a:pt x="84477" y="1567544"/>
                    <a:pt x="0" y="1483067"/>
                    <a:pt x="0" y="1378859"/>
                  </a:cubicBezTo>
                  <a:lnTo>
                    <a:pt x="0" y="188685"/>
                  </a:lnTo>
                  <a:cubicBezTo>
                    <a:pt x="0" y="84477"/>
                    <a:pt x="84477" y="0"/>
                    <a:pt x="188685" y="0"/>
                  </a:cubicBezTo>
                  <a:close/>
                </a:path>
              </a:pathLst>
            </a:custGeom>
            <a:solidFill>
              <a:srgbClr val="C7C5C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0370541" y="2736848"/>
              <a:ext cx="304800" cy="654051"/>
            </a:xfrm>
            <a:prstGeom prst="roundRect">
              <a:avLst>
                <a:gd name="adj" fmla="val 16667"/>
              </a:avLst>
            </a:prstGeom>
            <a:solidFill>
              <a:srgbClr val="C7C5C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8630642" y="2606673"/>
            <a:ext cx="209550" cy="914400"/>
          </a:xfrm>
          <a:prstGeom prst="rect">
            <a:avLst/>
          </a:prstGeom>
          <a:solidFill>
            <a:srgbClr val="D7D454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037128" y="2606673"/>
            <a:ext cx="209550" cy="914400"/>
          </a:xfrm>
          <a:prstGeom prst="rect">
            <a:avLst/>
          </a:prstGeom>
          <a:solidFill>
            <a:srgbClr val="D7D454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443614" y="2606673"/>
            <a:ext cx="209550" cy="914400"/>
          </a:xfrm>
          <a:prstGeom prst="rect">
            <a:avLst/>
          </a:prstGeom>
          <a:solidFill>
            <a:srgbClr val="D7D454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50100" y="2606673"/>
            <a:ext cx="209550" cy="914400"/>
          </a:xfrm>
          <a:prstGeom prst="rect">
            <a:avLst/>
          </a:prstGeom>
          <a:solidFill>
            <a:srgbClr val="D7D454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140409" y="4125663"/>
            <a:ext cx="8862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>
                <a:solidFill>
                  <a:srgbClr val="48D2D2"/>
                </a:solidFill>
                <a:latin typeface="Arial"/>
              </a:rPr>
              <a:t>15</a:t>
            </a:r>
            <a:r>
              <a:rPr lang="en-US" altLang="zh-CN" sz="2000">
                <a:solidFill>
                  <a:srgbClr val="48D2D2"/>
                </a:solidFill>
                <a:latin typeface="Arial"/>
              </a:rPr>
              <a:t>%</a:t>
            </a:r>
            <a:endParaRPr lang="zh-CN" altLang="en-US" sz="2800">
              <a:solidFill>
                <a:srgbClr val="48D2D2"/>
              </a:solidFill>
              <a:latin typeface="Arial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490301" y="4125663"/>
            <a:ext cx="8862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>
                <a:solidFill>
                  <a:srgbClr val="FF7C81"/>
                </a:solidFill>
                <a:latin typeface="Arial"/>
              </a:rPr>
              <a:t>55</a:t>
            </a:r>
            <a:r>
              <a:rPr lang="en-US" altLang="zh-CN" sz="2000">
                <a:solidFill>
                  <a:srgbClr val="FF7C81"/>
                </a:solidFill>
                <a:latin typeface="Arial"/>
              </a:rPr>
              <a:t>%</a:t>
            </a:r>
            <a:endParaRPr lang="zh-CN" altLang="en-US" sz="2800">
              <a:solidFill>
                <a:srgbClr val="FF7C81"/>
              </a:solidFill>
              <a:latin typeface="Arial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840192" y="4135523"/>
            <a:ext cx="12352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>
                <a:solidFill>
                  <a:srgbClr val="CCCC33"/>
                </a:solidFill>
                <a:latin typeface="Arial"/>
              </a:rPr>
              <a:t>100</a:t>
            </a:r>
            <a:r>
              <a:rPr lang="en-US" altLang="zh-CN" sz="2000">
                <a:solidFill>
                  <a:srgbClr val="CCCC33"/>
                </a:solidFill>
                <a:latin typeface="Arial"/>
              </a:rPr>
              <a:t>%</a:t>
            </a:r>
            <a:endParaRPr lang="zh-CN" altLang="en-US" sz="2800">
              <a:solidFill>
                <a:srgbClr val="CCCC33"/>
              </a:solidFill>
              <a:latin typeface="Arial"/>
            </a:endParaRPr>
          </a:p>
        </p:txBody>
      </p:sp>
      <p:sp>
        <p:nvSpPr>
          <p:cNvPr id="28" name="TextBox 29"/>
          <p:cNvSpPr txBox="1"/>
          <p:nvPr/>
        </p:nvSpPr>
        <p:spPr>
          <a:xfrm>
            <a:off x="1200817" y="4968845"/>
            <a:ext cx="3860800" cy="641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/>
              <a:t>Multi-target evolutionary convolutional neural networks</a:t>
            </a:r>
          </a:p>
        </p:txBody>
      </p:sp>
      <p:sp>
        <p:nvSpPr>
          <p:cNvPr id="29" name="TextBox 29"/>
          <p:cNvSpPr txBox="1"/>
          <p:nvPr/>
        </p:nvSpPr>
        <p:spPr>
          <a:xfrm rot="0" flipH="0" flipV="0">
            <a:off x="4625110" y="4968845"/>
            <a:ext cx="3297170" cy="1181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/>
              <a:t>The topology and hyperparameters of the CNN were transformed into the chromosomes of the MOEAs</a:t>
            </a:r>
          </a:p>
        </p:txBody>
      </p:sp>
      <p:sp>
        <p:nvSpPr>
          <p:cNvPr id="30" name="TextBox 29"/>
          <p:cNvSpPr txBox="1"/>
          <p:nvPr/>
        </p:nvSpPr>
        <p:spPr>
          <a:xfrm rot="0" flipH="0" flipV="0">
            <a:off x="7922280" y="4968845"/>
            <a:ext cx="3482636" cy="1181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/>
              <a:t>The model complexity and detection performance of CNN are considered as two targets for MOEAs</a:t>
            </a:r>
          </a:p>
        </p:txBody>
      </p:sp>
      <p:sp>
        <p:nvSpPr>
          <p:cNvPr id="31" name="矩形 30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51109" y="254328"/>
            <a:ext cx="6893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>
                <a:latin typeface="微软雅黑"/>
                <a:ea typeface="微软雅黑"/>
              </a:rPr>
              <a:t>03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402304" y="241629"/>
            <a:ext cx="5137150" cy="520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 sz="2800">
                <a:latin typeface="微软雅黑"/>
                <a:ea typeface="微软雅黑"/>
              </a:rPr>
              <a:t>IDS</a:t>
            </a:r>
          </a:p>
        </p:txBody>
      </p:sp>
      <p:grpSp>
        <p:nvGrpSpPr>
          <p:cNvPr id="34" name="组合 33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35" name="等腰三角形 34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6" name="等腰三角形 35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6705600"/>
            <a:ext cx="12192000" cy="180000"/>
          </a:xfrm>
          <a:prstGeom prst="rect">
            <a:avLst/>
          </a:prstGeom>
          <a:solidFill>
            <a:srgbClr val="C7C5C5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92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4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14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1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16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17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18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19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21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22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23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28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16="http://schemas.microsoft.com/office/drawing/2014/main" xmlns:mc="http://schemas.openxmlformats.org/markup-compatibility/2006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98715" y="2933420"/>
            <a:ext cx="1036278" cy="1107996"/>
            <a:chOff x="5373389" y="1506791"/>
            <a:chExt cx="1717458" cy="1836319"/>
          </a:xfrm>
        </p:grpSpPr>
        <p:sp>
          <p:nvSpPr>
            <p:cNvPr id="8" name="矩形 7"/>
            <p:cNvSpPr/>
            <p:nvPr/>
          </p:nvSpPr>
          <p:spPr>
            <a:xfrm>
              <a:off x="5373389" y="1689609"/>
              <a:ext cx="1440000" cy="1440000"/>
            </a:xfrm>
            <a:prstGeom prst="rect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390912" y="1506791"/>
              <a:ext cx="1699935" cy="18363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6600">
                  <a:solidFill>
                    <a:schemeClr val="bg1"/>
                  </a:solidFill>
                  <a:latin typeface="Agency FB"/>
                </a:rPr>
                <a:t>04</a:t>
              </a:r>
              <a:endParaRPr lang="zh-CN" altLang="en-US" sz="6600">
                <a:solidFill>
                  <a:schemeClr val="bg1"/>
                </a:solidFill>
                <a:latin typeface="Agency FB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4682024" y="2970330"/>
            <a:ext cx="67447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000" b="1">
                <a:solidFill>
                  <a:schemeClr val="bg1"/>
                </a:solidFill>
                <a:latin typeface="Agency FB"/>
                <a:ea typeface="微软雅黑"/>
              </a:rPr>
              <a:t>Impact of IDS on Humans</a:t>
            </a:r>
            <a:endParaRPr lang="zh-CN" altLang="en-US" sz="6000" b="1">
              <a:solidFill>
                <a:schemeClr val="bg1"/>
              </a:solidFill>
              <a:latin typeface="Agency FB"/>
              <a:ea typeface="微软雅黑"/>
            </a:endParaRPr>
          </a:p>
        </p:txBody>
      </p:sp>
      <p:sp>
        <p:nvSpPr>
          <p:cNvPr id="27" name="等腰三角形 26"/>
          <p:cNvSpPr/>
          <p:nvPr/>
        </p:nvSpPr>
        <p:spPr>
          <a:xfrm rot="16200000" flipH="1" flipV="1">
            <a:off x="10855207" y="376340"/>
            <a:ext cx="466193" cy="401891"/>
          </a:xfrm>
          <a:prstGeom prst="triangle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8" name="等腰三角形 27"/>
          <p:cNvSpPr/>
          <p:nvPr/>
        </p:nvSpPr>
        <p:spPr>
          <a:xfrm rot="5400000" flipV="1">
            <a:off x="11129166" y="1149630"/>
            <a:ext cx="312202" cy="26914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0" name="等腰三角形 29"/>
          <p:cNvSpPr/>
          <p:nvPr/>
        </p:nvSpPr>
        <p:spPr>
          <a:xfrm rot="20034423" flipH="1" flipV="1">
            <a:off x="10356540" y="2268635"/>
            <a:ext cx="466193" cy="401891"/>
          </a:xfrm>
          <a:prstGeom prst="triangle">
            <a:avLst/>
          </a:prstGeom>
          <a:noFill/>
          <a:ln w="12700">
            <a:solidFill>
              <a:srgbClr val="CCCC33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466204" y="5475288"/>
            <a:ext cx="753746" cy="734645"/>
            <a:chOff x="1032060" y="5022216"/>
            <a:chExt cx="753746" cy="734645"/>
          </a:xfrm>
        </p:grpSpPr>
        <p:sp>
          <p:nvSpPr>
            <p:cNvPr id="32" name="等腰三角形 31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34" name="等腰三角形 33"/>
          <p:cNvSpPr/>
          <p:nvPr/>
        </p:nvSpPr>
        <p:spPr>
          <a:xfrm rot="3050067" flipH="1" flipV="1">
            <a:off x="10599907" y="5219320"/>
            <a:ext cx="466193" cy="4018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" name="等腰三角形 22"/>
          <p:cNvSpPr/>
          <p:nvPr/>
        </p:nvSpPr>
        <p:spPr>
          <a:xfrm rot="18582287" flipH="1" flipV="1">
            <a:off x="2203312" y="2101561"/>
            <a:ext cx="857929" cy="866710"/>
          </a:xfrm>
          <a:prstGeom prst="triangle">
            <a:avLst>
              <a:gd name="adj" fmla="val 56936"/>
            </a:avLst>
          </a:prstGeom>
          <a:solidFill>
            <a:srgbClr val="CCCC3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503450" y="-318646"/>
            <a:ext cx="3582606" cy="3517893"/>
            <a:chOff x="-38100" y="-52379"/>
            <a:chExt cx="3582606" cy="3517893"/>
          </a:xfrm>
        </p:grpSpPr>
        <p:sp>
          <p:nvSpPr>
            <p:cNvPr id="24" name="任意多边形 23"/>
            <p:cNvSpPr/>
            <p:nvPr/>
          </p:nvSpPr>
          <p:spPr>
            <a:xfrm>
              <a:off x="-38100" y="-31759"/>
              <a:ext cx="3582606" cy="3497273"/>
            </a:xfrm>
            <a:custGeom>
              <a:avLst/>
              <a:gdLst>
                <a:gd name="connsiteX0" fmla="*/ 3430063 w 3582606"/>
                <a:gd name="connsiteY0" fmla="*/ 0 h 3497273"/>
                <a:gd name="connsiteX1" fmla="*/ 3464693 w 3582606"/>
                <a:gd name="connsiteY1" fmla="*/ 94617 h 3497273"/>
                <a:gd name="connsiteX2" fmla="*/ 3582606 w 3582606"/>
                <a:gd name="connsiteY2" fmla="*/ 874538 h 3497273"/>
                <a:gd name="connsiteX3" fmla="*/ 959871 w 3582606"/>
                <a:gd name="connsiteY3" fmla="*/ 3497273 h 3497273"/>
                <a:gd name="connsiteX4" fmla="*/ 179950 w 3582606"/>
                <a:gd name="connsiteY4" fmla="*/ 3379360 h 3497273"/>
                <a:gd name="connsiteX5" fmla="*/ 0 w 3582606"/>
                <a:gd name="connsiteY5" fmla="*/ 3313498 h 3497273"/>
                <a:gd name="connsiteX6" fmla="*/ 0 w 3582606"/>
                <a:gd name="connsiteY6" fmla="*/ 31760 h 349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2606" h="3497273">
                  <a:moveTo>
                    <a:pt x="3430063" y="0"/>
                  </a:moveTo>
                  <a:lnTo>
                    <a:pt x="3464693" y="94617"/>
                  </a:lnTo>
                  <a:cubicBezTo>
                    <a:pt x="3541324" y="340994"/>
                    <a:pt x="3582606" y="602945"/>
                    <a:pt x="3582606" y="874538"/>
                  </a:cubicBezTo>
                  <a:cubicBezTo>
                    <a:pt x="3582606" y="2323035"/>
                    <a:pt x="2408368" y="3497273"/>
                    <a:pt x="959871" y="3497273"/>
                  </a:cubicBezTo>
                  <a:cubicBezTo>
                    <a:pt x="688278" y="3497273"/>
                    <a:pt x="426327" y="3455991"/>
                    <a:pt x="179950" y="3379360"/>
                  </a:cubicBezTo>
                  <a:lnTo>
                    <a:pt x="0" y="3313498"/>
                  </a:lnTo>
                  <a:lnTo>
                    <a:pt x="0" y="31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-38100" y="-52379"/>
              <a:ext cx="3174079" cy="3099314"/>
            </a:xfrm>
            <a:custGeom>
              <a:avLst/>
              <a:gdLst>
                <a:gd name="connsiteX0" fmla="*/ 2692656 w 3005625"/>
                <a:gd name="connsiteY0" fmla="*/ 0 h 2934828"/>
                <a:gd name="connsiteX1" fmla="*/ 2777110 w 3005625"/>
                <a:gd name="connsiteY1" fmla="*/ 139014 h 2934828"/>
                <a:gd name="connsiteX2" fmla="*/ 3005625 w 3005625"/>
                <a:gd name="connsiteY2" fmla="*/ 1041491 h 2934828"/>
                <a:gd name="connsiteX3" fmla="*/ 1112288 w 3005625"/>
                <a:gd name="connsiteY3" fmla="*/ 2934828 h 2934828"/>
                <a:gd name="connsiteX4" fmla="*/ 53705 w 3005625"/>
                <a:gd name="connsiteY4" fmla="*/ 2611476 h 2934828"/>
                <a:gd name="connsiteX5" fmla="*/ 0 w 3005625"/>
                <a:gd name="connsiteY5" fmla="*/ 2571316 h 2934828"/>
                <a:gd name="connsiteX6" fmla="*/ 0 w 3005625"/>
                <a:gd name="connsiteY6" fmla="*/ 49864 h 293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4079" h="3099314">
                  <a:moveTo>
                    <a:pt x="2843569" y="0"/>
                  </a:moveTo>
                  <a:lnTo>
                    <a:pt x="2932757" y="146805"/>
                  </a:lnTo>
                  <a:cubicBezTo>
                    <a:pt x="3086658" y="430114"/>
                    <a:pt x="3174079" y="754779"/>
                    <a:pt x="3174079" y="1099863"/>
                  </a:cubicBezTo>
                  <a:cubicBezTo>
                    <a:pt x="3174079" y="2204129"/>
                    <a:pt x="2278894" y="3099314"/>
                    <a:pt x="1174628" y="3099314"/>
                  </a:cubicBezTo>
                  <a:cubicBezTo>
                    <a:pt x="760528" y="3099314"/>
                    <a:pt x="375830" y="2973429"/>
                    <a:pt x="56715" y="2757839"/>
                  </a:cubicBezTo>
                  <a:lnTo>
                    <a:pt x="0" y="2715429"/>
                  </a:lnTo>
                  <a:lnTo>
                    <a:pt x="0" y="52659"/>
                  </a:lnTo>
                  <a:close/>
                </a:path>
              </a:pathLst>
            </a:cu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ADCD8349-ACF7-48A5-B7CE-312A914FE8ED}"/>
              </a:ext>
            </a:extLst>
          </p:cNvPr>
          <p:cNvSpPr txBox="1"/>
          <p:nvPr/>
        </p:nvSpPr>
        <p:spPr>
          <a:xfrm>
            <a:off x="7184731" y="3995313"/>
            <a:ext cx="3702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gency FB"/>
                <a:ea typeface="方正兰亭粗黑_GBK"/>
              </a:rPr>
              <a:t>pre:  </a:t>
            </a:r>
            <a:r>
              <a:rPr lang="zh-CN" altLang="en-US">
                <a:solidFill>
                  <a:schemeClr val="bg1"/>
                </a:solidFill>
                <a:latin typeface="Agency FB"/>
                <a:ea typeface="方正兰亭粗黑_GBK"/>
              </a:rPr>
              <a:t> 王曦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300">
        <p14:window dir="vert"/>
      </p:transition>
    </mc:Choice>
    <mc:Fallback>
      <p:transition spd="slow" advTm="2300">
        <p:fade/>
      </p:transition>
    </mc:Fallback>
  </mc:AlternateContent>
  <p:timing>
    <p:tnLst>
      <p:par>
        <p:cTn id="46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mc="http://schemas.openxmlformats.org/markup-compatibility/2006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-14514" y="2177143"/>
            <a:ext cx="12192000" cy="1872343"/>
          </a:xfrm>
          <a:custGeom>
            <a:avLst/>
            <a:gdLst>
              <a:gd name="connsiteX0" fmla="*/ 0 w 12192000"/>
              <a:gd name="connsiteY0" fmla="*/ 1872343 h 1872343"/>
              <a:gd name="connsiteX1" fmla="*/ 1117600 w 12192000"/>
              <a:gd name="connsiteY1" fmla="*/ 1016000 h 1872343"/>
              <a:gd name="connsiteX2" fmla="*/ 2336800 w 12192000"/>
              <a:gd name="connsiteY2" fmla="*/ 1233714 h 1872343"/>
              <a:gd name="connsiteX3" fmla="*/ 5254171 w 12192000"/>
              <a:gd name="connsiteY3" fmla="*/ 580571 h 1872343"/>
              <a:gd name="connsiteX4" fmla="*/ 8374743 w 12192000"/>
              <a:gd name="connsiteY4" fmla="*/ 841828 h 1872343"/>
              <a:gd name="connsiteX5" fmla="*/ 9768114 w 12192000"/>
              <a:gd name="connsiteY5" fmla="*/ 1219200 h 1872343"/>
              <a:gd name="connsiteX6" fmla="*/ 11350171 w 12192000"/>
              <a:gd name="connsiteY6" fmla="*/ 943428 h 1872343"/>
              <a:gd name="connsiteX7" fmla="*/ 12192000 w 12192000"/>
              <a:gd name="connsiteY7" fmla="*/ 0 h 18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872343">
                <a:moveTo>
                  <a:pt x="0" y="1872343"/>
                </a:moveTo>
                <a:cubicBezTo>
                  <a:pt x="364066" y="1497390"/>
                  <a:pt x="728133" y="1122438"/>
                  <a:pt x="1117600" y="1016000"/>
                </a:cubicBezTo>
                <a:cubicBezTo>
                  <a:pt x="1507067" y="909562"/>
                  <a:pt x="1647372" y="1306285"/>
                  <a:pt x="2336800" y="1233714"/>
                </a:cubicBezTo>
                <a:cubicBezTo>
                  <a:pt x="3026228" y="1161143"/>
                  <a:pt x="4247847" y="645885"/>
                  <a:pt x="5254171" y="580571"/>
                </a:cubicBezTo>
                <a:cubicBezTo>
                  <a:pt x="6260495" y="515257"/>
                  <a:pt x="7622419" y="735390"/>
                  <a:pt x="8374743" y="841828"/>
                </a:cubicBezTo>
                <a:cubicBezTo>
                  <a:pt x="9127067" y="948266"/>
                  <a:pt x="9272209" y="1202267"/>
                  <a:pt x="9768114" y="1219200"/>
                </a:cubicBezTo>
                <a:cubicBezTo>
                  <a:pt x="10264019" y="1236133"/>
                  <a:pt x="10946190" y="1146628"/>
                  <a:pt x="11350171" y="943428"/>
                </a:cubicBezTo>
                <a:cubicBezTo>
                  <a:pt x="11754152" y="740228"/>
                  <a:pt x="11973076" y="370114"/>
                  <a:pt x="12192000" y="0"/>
                </a:cubicBezTo>
              </a:path>
            </a:pathLst>
          </a:custGeom>
          <a:noFill/>
          <a:ln w="19050">
            <a:solidFill>
              <a:srgbClr val="CCCC33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121222" y="1811850"/>
            <a:ext cx="1860264" cy="1860264"/>
            <a:chOff x="5121222" y="1811850"/>
            <a:chExt cx="1860264" cy="1860264"/>
          </a:xfrm>
        </p:grpSpPr>
        <p:sp>
          <p:nvSpPr>
            <p:cNvPr id="27" name="椭圆 26"/>
            <p:cNvSpPr/>
            <p:nvPr/>
          </p:nvSpPr>
          <p:spPr>
            <a:xfrm>
              <a:off x="5121222" y="1811850"/>
              <a:ext cx="1860264" cy="1860264"/>
            </a:xfrm>
            <a:prstGeom prst="ellips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pic>
          <p:nvPicPr>
            <p:cNvPr id="4" name="图片 3"/>
            <p:cNvPicPr>
              <a:picLocks noChangeAspect="0"/>
            </p:cNvPicPr>
            <p:nvPr/>
          </p:nvPicPr>
          <p:blipFill rotWithShape="1">
            <a:blip r:embed="rId3" cstate="print"/>
            <a:srcRect l="299" t="45" r="20556" b="43741"/>
            <a:stretch>
              <a:fillRect/>
            </a:stretch>
          </p:blipFill>
          <p:spPr>
            <a:xfrm>
              <a:off x="5152458" y="1826363"/>
              <a:ext cx="1800000" cy="1800000"/>
            </a:xfrm>
            <a:prstGeom prst="ellipse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640114" y="2340526"/>
            <a:ext cx="1656000" cy="1656000"/>
            <a:chOff x="1640114" y="2340526"/>
            <a:chExt cx="1656000" cy="1656000"/>
          </a:xfrm>
        </p:grpSpPr>
        <p:sp>
          <p:nvSpPr>
            <p:cNvPr id="26" name="椭圆 25"/>
            <p:cNvSpPr/>
            <p:nvPr/>
          </p:nvSpPr>
          <p:spPr>
            <a:xfrm>
              <a:off x="1640114" y="2340526"/>
              <a:ext cx="1656000" cy="1656000"/>
            </a:xfrm>
            <a:prstGeom prst="ellips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pic>
          <p:nvPicPr>
            <p:cNvPr id="5" name="图片 4"/>
            <p:cNvPicPr>
              <a:picLocks noChangeAspect="0"/>
            </p:cNvPicPr>
            <p:nvPr/>
          </p:nvPicPr>
          <p:blipFill rotWithShape="1">
            <a:blip r:embed="rId4" cstate="print"/>
            <a:srcRect l="32231" t="212" r="28837" b="54497"/>
            <a:stretch>
              <a:fillRect/>
            </a:stretch>
          </p:blipFill>
          <p:spPr>
            <a:xfrm>
              <a:off x="1668691" y="2360050"/>
              <a:ext cx="1595013" cy="1594832"/>
            </a:xfrm>
            <a:prstGeom prst="ellipse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8926045" y="2418896"/>
            <a:ext cx="1470933" cy="1470933"/>
            <a:chOff x="8926045" y="2418896"/>
            <a:chExt cx="1470933" cy="1470933"/>
          </a:xfrm>
        </p:grpSpPr>
        <p:sp>
          <p:nvSpPr>
            <p:cNvPr id="28" name="椭圆 27"/>
            <p:cNvSpPr/>
            <p:nvPr/>
          </p:nvSpPr>
          <p:spPr>
            <a:xfrm>
              <a:off x="8926045" y="2418896"/>
              <a:ext cx="1470933" cy="1470933"/>
            </a:xfrm>
            <a:prstGeom prst="ellips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5" cstate="print"/>
            <a:srcRect l="-266" t="89" r="266" b="20407"/>
            <a:stretch>
              <a:fillRect/>
            </a:stretch>
          </p:blipFill>
          <p:spPr>
            <a:xfrm>
              <a:off x="8950599" y="2433410"/>
              <a:ext cx="1417351" cy="1417351"/>
            </a:xfrm>
            <a:prstGeom prst="ellipse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1259617" y="4752744"/>
            <a:ext cx="2686050" cy="1739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US" altLang="en-US"/>
              <a:t>monitor network traffic</a:t>
            </a:r>
          </a:p>
          <a:p>
            <a:pPr lvl="0" algn="just"/>
            <a:endParaRPr lang="en-US" altLang="en-US"/>
          </a:p>
          <a:p>
            <a:pPr lvl="0" algn="just"/>
            <a:r>
              <a:rPr lang="en-US" altLang="en-US"/>
              <a:t>allow immediate </a:t>
            </a:r>
          </a:p>
          <a:p>
            <a:pPr lvl="0" algn="just"/>
            <a:r>
              <a:rPr lang="en-US" altLang="en-US"/>
              <a:t>    identification and </a:t>
            </a:r>
          </a:p>
          <a:p>
            <a:pPr lvl="0" algn="just"/>
            <a:r>
              <a:rPr lang="en-US" altLang="en-US"/>
              <a:t>    response to </a:t>
            </a:r>
          </a:p>
          <a:p>
            <a:pPr lvl="0" algn="just"/>
            <a:r>
              <a:rPr lang="en-US" altLang="en-US"/>
              <a:t>    potential threats</a:t>
            </a:r>
          </a:p>
        </p:txBody>
      </p:sp>
      <p:sp>
        <p:nvSpPr>
          <p:cNvPr id="10" name="文本框 9"/>
          <p:cNvSpPr txBox="1"/>
          <p:nvPr/>
        </p:nvSpPr>
        <p:spPr>
          <a:xfrm rot="0" flipH="0" flipV="0">
            <a:off x="1190171" y="4078001"/>
            <a:ext cx="2555886" cy="698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 sz="2000"/>
              <a:t>Real-time Monitoring</a:t>
            </a:r>
          </a:p>
          <a:p>
            <a:pPr lvl="0"/>
            <a:endParaRPr lang="en-US" altLang="en-US" sz="2000"/>
          </a:p>
        </p:txBody>
      </p:sp>
      <p:cxnSp>
        <p:nvCxnSpPr>
          <p:cNvPr id="12" name="直接连接符 11"/>
          <p:cNvCxnSpPr/>
          <p:nvPr/>
        </p:nvCxnSpPr>
        <p:spPr>
          <a:xfrm>
            <a:off x="4352376" y="4822663"/>
            <a:ext cx="0" cy="1188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lgDashDot"/>
            <a:miter/>
          </a:ln>
        </p:spPr>
      </p:cxnSp>
      <p:sp>
        <p:nvSpPr>
          <p:cNvPr id="29" name="文本框 28"/>
          <p:cNvSpPr txBox="1"/>
          <p:nvPr/>
        </p:nvSpPr>
        <p:spPr>
          <a:xfrm>
            <a:off x="4818746" y="4752744"/>
            <a:ext cx="2686050" cy="1739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US" altLang="en-US"/>
              <a:t>fit the specific needs </a:t>
            </a:r>
          </a:p>
          <a:p>
            <a:pPr lvl="0" algn="just"/>
            <a:endParaRPr lang="en-US" altLang="en-US"/>
          </a:p>
          <a:p>
            <a:pPr lvl="0" algn="just"/>
            <a:r>
              <a:rPr lang="en-US" altLang="en-US"/>
              <a:t>allow to tailor security </a:t>
            </a:r>
          </a:p>
          <a:p>
            <a:pPr lvl="0" algn="just"/>
            <a:r>
              <a:rPr lang="en-US" altLang="en-US"/>
              <a:t>    measures to </a:t>
            </a:r>
          </a:p>
          <a:p>
            <a:pPr lvl="0" algn="just"/>
            <a:r>
              <a:rPr lang="en-US" altLang="en-US"/>
              <a:t>    unique environment </a:t>
            </a:r>
          </a:p>
          <a:p>
            <a:pPr lvl="0" algn="just"/>
            <a:r>
              <a:rPr lang="en-US" altLang="en-US"/>
              <a:t>    and requirements</a:t>
            </a:r>
          </a:p>
        </p:txBody>
      </p:sp>
      <p:sp>
        <p:nvSpPr>
          <p:cNvPr id="30" name="文本框 29"/>
          <p:cNvSpPr txBox="1"/>
          <p:nvPr/>
        </p:nvSpPr>
        <p:spPr>
          <a:xfrm rot="0" flipH="0" flipV="0">
            <a:off x="5167426" y="4078001"/>
            <a:ext cx="1857276" cy="393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 sz="2000"/>
              <a:t>Customization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8465070" y="4752744"/>
            <a:ext cx="2686050" cy="1739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US" altLang="en-US"/>
              <a:t>detect and response to </a:t>
            </a:r>
          </a:p>
          <a:p>
            <a:pPr lvl="0" algn="just"/>
            <a:r>
              <a:rPr lang="en-US" altLang="en-US"/>
              <a:t>    potential attacks early</a:t>
            </a:r>
          </a:p>
          <a:p>
            <a:pPr lvl="0" algn="just"/>
            <a:endParaRPr lang="en-US" altLang="en-US"/>
          </a:p>
          <a:p>
            <a:pPr lvl="0" algn="just"/>
            <a:r>
              <a:rPr lang="en-US" altLang="en-US"/>
              <a:t>reduce the risk of </a:t>
            </a:r>
          </a:p>
          <a:p>
            <a:pPr lvl="0" algn="just"/>
            <a:r>
              <a:rPr lang="en-US" altLang="en-US"/>
              <a:t>    data breaches, theft, </a:t>
            </a:r>
          </a:p>
          <a:p>
            <a:pPr lvl="0" algn="just"/>
            <a:r>
              <a:rPr lang="en-US" altLang="en-US"/>
              <a:t>    cyber-attacks...</a:t>
            </a:r>
          </a:p>
        </p:txBody>
      </p:sp>
      <p:sp>
        <p:nvSpPr>
          <p:cNvPr id="33" name="文本框 32"/>
          <p:cNvSpPr txBox="1"/>
          <p:nvPr/>
        </p:nvSpPr>
        <p:spPr>
          <a:xfrm rot="0" flipH="0" flipV="0">
            <a:off x="8770088" y="4078001"/>
            <a:ext cx="1778374" cy="393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 sz="2000"/>
              <a:t>Reduced Risk</a:t>
            </a:r>
          </a:p>
        </p:txBody>
      </p:sp>
      <p:sp>
        <p:nvSpPr>
          <p:cNvPr id="36" name="矩形 35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51109" y="254328"/>
            <a:ext cx="692150" cy="520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 sz="2800">
                <a:latin typeface="微软雅黑"/>
                <a:ea typeface="微软雅黑"/>
              </a:rPr>
              <a:t>04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1402304" y="241629"/>
            <a:ext cx="5137150" cy="520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 sz="2800"/>
              <a:t>Impact of IDS on Humans</a:t>
            </a:r>
          </a:p>
        </p:txBody>
      </p:sp>
      <p:grpSp>
        <p:nvGrpSpPr>
          <p:cNvPr id="39" name="组合 38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40" name="等腰三角形 39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 rot="0" flipH="0" flipV="0">
            <a:off x="4740622" y="984111"/>
            <a:ext cx="2623670" cy="514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US" altLang="en-US" sz="2800"/>
              <a:t>Positive Impact</a:t>
            </a:r>
          </a:p>
        </p:txBody>
      </p:sp>
      <p:cxnSp>
        <p:nvCxnSpPr>
          <p:cNvPr id="48" name="直接连接符 47"/>
          <p:cNvCxnSpPr/>
          <p:nvPr/>
        </p:nvCxnSpPr>
        <p:spPr>
          <a:xfrm flipH="1">
            <a:off x="7968343" y="4822663"/>
            <a:ext cx="0" cy="1188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lgDashDot"/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conveyor dir="l"/>
      </p:transition>
    </mc:Choice>
    <mc:Fallback>
      <p:transition spd="slow" advTm="0">
        <p:fade/>
      </p:transition>
    </mc:Fallback>
  </mc:AlternateContent>
  <p:timing>
    <p:tnLst>
      <p:par>
        <p:cTn id="60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4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16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17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8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19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7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 rot="3890336" flipV="1">
            <a:off x="8326874" y="5415306"/>
            <a:ext cx="153037" cy="58246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</p:cxnSp>
      <p:sp>
        <p:nvSpPr>
          <p:cNvPr id="51" name="任意多边形 50"/>
          <p:cNvSpPr/>
          <p:nvPr/>
        </p:nvSpPr>
        <p:spPr>
          <a:xfrm rot="16200000">
            <a:off x="8703795" y="4830718"/>
            <a:ext cx="643095" cy="288574"/>
          </a:xfrm>
          <a:custGeom>
            <a:avLst/>
            <a:gdLst>
              <a:gd name="connsiteX0" fmla="*/ 819398 w 819398"/>
              <a:gd name="connsiteY0" fmla="*/ 629392 h 629392"/>
              <a:gd name="connsiteX1" fmla="*/ 498764 w 819398"/>
              <a:gd name="connsiteY1" fmla="*/ 0 h 629392"/>
              <a:gd name="connsiteX2" fmla="*/ 0 w 819398"/>
              <a:gd name="connsiteY2" fmla="*/ 0 h 62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3095" h="288574">
                <a:moveTo>
                  <a:pt x="643095" y="288574"/>
                </a:moveTo>
                <a:lnTo>
                  <a:pt x="391449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olid"/>
            <a:miter/>
            <a:headEnd type="diamond" w="med" len="med"/>
            <a:tailEnd type="diamond" w="med" len="med"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 rot="3890336">
            <a:off x="7925408" y="5685894"/>
            <a:ext cx="179221" cy="17922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609175" y="4313306"/>
            <a:ext cx="242136" cy="24213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 rot="18542183">
            <a:off x="4556688" y="4683684"/>
            <a:ext cx="242136" cy="24213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885149" y="4313154"/>
            <a:ext cx="4237374" cy="2572231"/>
            <a:chOff x="3885149" y="4313154"/>
            <a:chExt cx="4237374" cy="2572231"/>
          </a:xfrm>
          <a:effectLst/>
        </p:grpSpPr>
        <p:sp>
          <p:nvSpPr>
            <p:cNvPr id="3" name="椭圆 2"/>
            <p:cNvSpPr/>
            <p:nvPr/>
          </p:nvSpPr>
          <p:spPr>
            <a:xfrm>
              <a:off x="3885149" y="4313154"/>
              <a:ext cx="4237374" cy="2572231"/>
            </a:xfrm>
            <a:custGeom>
              <a:avLst/>
              <a:gdLst/>
              <a:ahLst/>
              <a:cxnLst/>
              <a:rect l="l" t="t" r="r" b="b"/>
              <a:pathLst>
                <a:path w="4237374" h="2572231">
                  <a:moveTo>
                    <a:pt x="2118687" y="0"/>
                  </a:moveTo>
                  <a:cubicBezTo>
                    <a:pt x="3288805" y="0"/>
                    <a:pt x="4237374" y="948568"/>
                    <a:pt x="4237374" y="2118686"/>
                  </a:cubicBezTo>
                  <a:cubicBezTo>
                    <a:pt x="4237374" y="2274450"/>
                    <a:pt x="4220565" y="2426287"/>
                    <a:pt x="4187502" y="2572231"/>
                  </a:cubicBezTo>
                  <a:lnTo>
                    <a:pt x="49872" y="2572231"/>
                  </a:lnTo>
                  <a:cubicBezTo>
                    <a:pt x="16809" y="2426287"/>
                    <a:pt x="0" y="2274450"/>
                    <a:pt x="0" y="2118686"/>
                  </a:cubicBezTo>
                  <a:cubicBezTo>
                    <a:pt x="0" y="948568"/>
                    <a:pt x="948569" y="0"/>
                    <a:pt x="2118687" y="0"/>
                  </a:cubicBezTo>
                  <a:close/>
                </a:path>
              </a:pathLst>
            </a:custGeom>
            <a:solidFill>
              <a:srgbClr val="CCCC33"/>
            </a:solidFill>
            <a:ln>
              <a:noFill/>
            </a:ln>
          </p:spPr>
          <p:txBody>
            <a:bodyPr vert="horz" wrap="square" lIns="91440" tIns="45720" rIns="91440" bIns="45720" numCol="1" spcCol="0" anchor="ctr" anchorCtr="0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" name="椭圆 2"/>
            <p:cNvSpPr/>
            <p:nvPr/>
          </p:nvSpPr>
          <p:spPr>
            <a:xfrm>
              <a:off x="4237180" y="4740542"/>
              <a:ext cx="3533315" cy="2144843"/>
            </a:xfrm>
            <a:custGeom>
              <a:avLst/>
              <a:gdLst>
                <a:gd name="connsiteX0" fmla="*/ 68648 w 5832648"/>
                <a:gd name="connsiteY0" fmla="*/ 3540618 h 3667511"/>
                <a:gd name="connsiteX1" fmla="*/ 0 w 5832648"/>
                <a:gd name="connsiteY1" fmla="*/ 2916324 h 3667511"/>
                <a:gd name="connsiteX2" fmla="*/ 2916324 w 5832648"/>
                <a:gd name="connsiteY2" fmla="*/ 0 h 3667511"/>
                <a:gd name="connsiteX3" fmla="*/ 5832648 w 5832648"/>
                <a:gd name="connsiteY3" fmla="*/ 2916324 h 3667511"/>
                <a:gd name="connsiteX4" fmla="*/ 5764000 w 5832648"/>
                <a:gd name="connsiteY4" fmla="*/ 3540618 h 3667511"/>
                <a:gd name="connsiteX5" fmla="*/ 195541 w 5832648"/>
                <a:gd name="connsiteY5" fmla="*/ 3667511 h 3667511"/>
                <a:gd name="connsiteX0-1" fmla="*/ 68648 w 5832648"/>
                <a:gd name="connsiteY0-2" fmla="*/ 3540618 h 3540618"/>
                <a:gd name="connsiteX1-3" fmla="*/ 0 w 5832648"/>
                <a:gd name="connsiteY1-4" fmla="*/ 2916324 h 3540618"/>
                <a:gd name="connsiteX2-5" fmla="*/ 2916324 w 5832648"/>
                <a:gd name="connsiteY2-6" fmla="*/ 0 h 3540618"/>
                <a:gd name="connsiteX3-7" fmla="*/ 5832648 w 5832648"/>
                <a:gd name="connsiteY3-8" fmla="*/ 2916324 h 3540618"/>
                <a:gd name="connsiteX4-9" fmla="*/ 5764000 w 5832648"/>
                <a:gd name="connsiteY4-10" fmla="*/ 3540618 h 354061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533315" h="2144843">
                  <a:moveTo>
                    <a:pt x="41586" y="2144843"/>
                  </a:moveTo>
                  <a:cubicBezTo>
                    <a:pt x="14016" y="2023149"/>
                    <a:pt x="0" y="1896540"/>
                    <a:pt x="0" y="1766657"/>
                  </a:cubicBezTo>
                  <a:cubicBezTo>
                    <a:pt x="0" y="790959"/>
                    <a:pt x="790960" y="0"/>
                    <a:pt x="1766658" y="0"/>
                  </a:cubicBezTo>
                  <a:cubicBezTo>
                    <a:pt x="2742355" y="0"/>
                    <a:pt x="3533315" y="790959"/>
                    <a:pt x="3533315" y="1766657"/>
                  </a:cubicBezTo>
                  <a:cubicBezTo>
                    <a:pt x="3533315" y="1896540"/>
                    <a:pt x="3519299" y="2023149"/>
                    <a:pt x="3491729" y="2144843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chemeClr val="accent5"/>
              </a:solidFill>
              <a:prstDash val="solid"/>
              <a:miter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40" tIns="45720" rIns="91440" bIns="45720" numCol="1" spcCol="0" anchor="ctr" anchorCtr="0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3" name="椭圆 2"/>
            <p:cNvSpPr/>
            <p:nvPr/>
          </p:nvSpPr>
          <p:spPr>
            <a:xfrm>
              <a:off x="4259560" y="4365105"/>
              <a:ext cx="2884481" cy="931449"/>
            </a:xfrm>
            <a:custGeom>
              <a:avLst/>
              <a:gdLst/>
              <a:ahLst/>
              <a:cxnLst/>
              <a:rect l="l" t="t" r="r" b="b"/>
              <a:pathLst>
                <a:path w="2884481" h="931449">
                  <a:moveTo>
                    <a:pt x="1754859" y="0"/>
                  </a:moveTo>
                  <a:cubicBezTo>
                    <a:pt x="2170620" y="0"/>
                    <a:pt x="2558410" y="119756"/>
                    <a:pt x="2884481" y="328452"/>
                  </a:cubicBezTo>
                  <a:cubicBezTo>
                    <a:pt x="2570254" y="181040"/>
                    <a:pt x="2219323" y="100123"/>
                    <a:pt x="1849493" y="100123"/>
                  </a:cubicBezTo>
                  <a:cubicBezTo>
                    <a:pt x="1113485" y="100123"/>
                    <a:pt x="452328" y="420601"/>
                    <a:pt x="0" y="931449"/>
                  </a:cubicBezTo>
                  <a:cubicBezTo>
                    <a:pt x="380851" y="369331"/>
                    <a:pt x="1024724" y="0"/>
                    <a:pt x="1754859" y="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6000">
                  <a:schemeClr val="bg1"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spcCol="0" anchor="ctr" anchorCtr="0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cxnSp>
        <p:nvCxnSpPr>
          <p:cNvPr id="12" name="直接连接符 11"/>
          <p:cNvCxnSpPr/>
          <p:nvPr/>
        </p:nvCxnSpPr>
        <p:spPr>
          <a:xfrm flipV="1">
            <a:off x="6765618" y="3526366"/>
            <a:ext cx="206760" cy="786940"/>
          </a:xfrm>
          <a:prstGeom prst="line">
            <a:avLst/>
          </a:prstGeom>
          <a:solidFill>
            <a:schemeClr val="accent5"/>
          </a:solidFill>
          <a:ln w="57150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</p:cxnSp>
      <p:cxnSp>
        <p:nvCxnSpPr>
          <p:cNvPr id="32" name="直接连接符 31"/>
          <p:cNvCxnSpPr/>
          <p:nvPr/>
        </p:nvCxnSpPr>
        <p:spPr>
          <a:xfrm flipH="1" flipV="1">
            <a:off x="3973951" y="3630093"/>
            <a:ext cx="632048" cy="1070932"/>
          </a:xfrm>
          <a:prstGeom prst="line">
            <a:avLst/>
          </a:prstGeom>
          <a:grpFill/>
          <a:ln w="57150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</p:cxnSp>
      <p:sp>
        <p:nvSpPr>
          <p:cNvPr id="39" name="任意多边形 38"/>
          <p:cNvSpPr/>
          <p:nvPr/>
        </p:nvSpPr>
        <p:spPr>
          <a:xfrm>
            <a:off x="6137815" y="1935512"/>
            <a:ext cx="819398" cy="629392"/>
          </a:xfrm>
          <a:custGeom>
            <a:avLst/>
            <a:gdLst>
              <a:gd name="connsiteX0" fmla="*/ 819398 w 819398"/>
              <a:gd name="connsiteY0" fmla="*/ 629392 h 629392"/>
              <a:gd name="connsiteX1" fmla="*/ 498764 w 819398"/>
              <a:gd name="connsiteY1" fmla="*/ 0 h 629392"/>
              <a:gd name="connsiteX2" fmla="*/ 0 w 819398"/>
              <a:gd name="connsiteY2" fmla="*/ 0 h 62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9398" h="629392">
                <a:moveTo>
                  <a:pt x="819398" y="629392"/>
                </a:moveTo>
                <a:lnTo>
                  <a:pt x="498764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olid"/>
            <a:miter/>
            <a:headEnd type="diamond" w="med" len="med"/>
            <a:tailEnd type="diamond" w="med" len="med"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 rot="0" flipH="0" flipV="0">
            <a:off x="5336676" y="1672548"/>
            <a:ext cx="730250" cy="3302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>
              <a:defRPr sz="1600" b="1">
                <a:solidFill>
                  <a:schemeClr val="accent5"/>
                </a:solidFill>
                <a:latin typeface="微软雅黑"/>
                <a:ea typeface="微软雅黑"/>
              </a:defRPr>
            </a:lvl1pPr>
          </a:lstStyle>
          <a:p>
            <a:pPr lvl="0"/>
            <a:r>
              <a:rPr lang="en-US" altLang="en-US">
                <a:solidFill>
                  <a:srgbClr val="595959"/>
                </a:solidFill>
              </a:rPr>
              <a:t>Cost</a:t>
            </a:r>
          </a:p>
        </p:txBody>
      </p:sp>
      <p:sp>
        <p:nvSpPr>
          <p:cNvPr id="44" name="TextBox 43"/>
          <p:cNvSpPr txBox="1"/>
          <p:nvPr/>
        </p:nvSpPr>
        <p:spPr>
          <a:xfrm rot="0" flipH="0" flipV="0">
            <a:off x="4965611" y="5524699"/>
            <a:ext cx="2076450" cy="946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en-US" sz="2800" b="1">
                <a:solidFill>
                  <a:srgbClr val="595959"/>
                </a:solidFill>
                <a:latin typeface="微软雅黑"/>
                <a:ea typeface="微软雅黑"/>
              </a:rPr>
              <a:t>Negative </a:t>
            </a:r>
          </a:p>
          <a:p>
            <a:pPr lvl="0" algn="ctr"/>
            <a:r>
              <a:rPr lang="en-US" altLang="en-US" sz="2800" b="1">
                <a:solidFill>
                  <a:srgbClr val="595959"/>
                </a:solidFill>
                <a:latin typeface="微软雅黑"/>
                <a:ea typeface="微软雅黑"/>
              </a:rPr>
              <a:t>Impact</a:t>
            </a:r>
          </a:p>
        </p:txBody>
      </p:sp>
      <p:sp>
        <p:nvSpPr>
          <p:cNvPr id="46" name="任意多边形 45"/>
          <p:cNvSpPr/>
          <p:nvPr/>
        </p:nvSpPr>
        <p:spPr>
          <a:xfrm rot="17650961">
            <a:off x="3062938" y="3881111"/>
            <a:ext cx="570880" cy="172130"/>
          </a:xfrm>
          <a:custGeom>
            <a:avLst/>
            <a:gdLst>
              <a:gd name="connsiteX0" fmla="*/ 819398 w 819398"/>
              <a:gd name="connsiteY0" fmla="*/ 629392 h 629392"/>
              <a:gd name="connsiteX1" fmla="*/ 498764 w 819398"/>
              <a:gd name="connsiteY1" fmla="*/ 0 h 629392"/>
              <a:gd name="connsiteX2" fmla="*/ 0 w 819398"/>
              <a:gd name="connsiteY2" fmla="*/ 0 h 62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0880" h="172130">
                <a:moveTo>
                  <a:pt x="570880" y="172130"/>
                </a:moveTo>
                <a:lnTo>
                  <a:pt x="347492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olid"/>
            <a:miter/>
            <a:headEnd type="diamond" w="med" len="med"/>
            <a:tailEnd type="diamond" w="med" len="med"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612074" y="5183381"/>
            <a:ext cx="945914" cy="945914"/>
            <a:chOff x="8612074" y="5183381"/>
            <a:chExt cx="945914" cy="945914"/>
          </a:xfrm>
        </p:grpSpPr>
        <p:sp>
          <p:nvSpPr>
            <p:cNvPr id="29" name="椭圆 28"/>
            <p:cNvSpPr/>
            <p:nvPr/>
          </p:nvSpPr>
          <p:spPr>
            <a:xfrm rot="3654796">
              <a:off x="8612074" y="5183381"/>
              <a:ext cx="945914" cy="945914"/>
            </a:xfrm>
            <a:prstGeom prst="ellipse">
              <a:avLst/>
            </a:prstGeom>
            <a:solidFill>
              <a:srgbClr val="B1AE2D"/>
            </a:solidFill>
            <a:ln>
              <a:noFill/>
            </a:ln>
          </p:spPr>
          <p:txBody>
            <a:bodyPr vert="horz" wrap="square" lIns="91440" tIns="45720" rIns="91440" bIns="45720" numCol="1" spcCol="0" anchor="ctr" anchorCtr="0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5" name="椭圆 53"/>
            <p:cNvSpPr/>
            <p:nvPr/>
          </p:nvSpPr>
          <p:spPr>
            <a:xfrm>
              <a:off x="8898122" y="5238786"/>
              <a:ext cx="543014" cy="217752"/>
            </a:xfrm>
            <a:custGeom>
              <a:rect l="l" t="t" r="r" b="b"/>
              <a:pathLst>
                <a:path w="543014" h="217752">
                  <a:moveTo>
                    <a:pt x="217442" y="0"/>
                  </a:moveTo>
                  <a:cubicBezTo>
                    <a:pt x="365105" y="0"/>
                    <a:pt x="491496" y="90010"/>
                    <a:pt x="543014" y="217752"/>
                  </a:cubicBezTo>
                  <a:cubicBezTo>
                    <a:pt x="440102" y="118411"/>
                    <a:pt x="299259" y="57718"/>
                    <a:pt x="144074" y="57718"/>
                  </a:cubicBezTo>
                  <a:cubicBezTo>
                    <a:pt x="94262" y="57718"/>
                    <a:pt x="45927" y="63972"/>
                    <a:pt x="0" y="76408"/>
                  </a:cubicBezTo>
                  <a:cubicBezTo>
                    <a:pt x="59032" y="28115"/>
                    <a:pt x="134915" y="0"/>
                    <a:pt x="217442" y="0"/>
                  </a:cubicBezTo>
                  <a:close/>
                </a:path>
              </a:pathLst>
            </a:custGeom>
            <a:gradFill flip="none" rotWithShape="1">
              <a:gsLst>
                <a:gs pos="6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vert="horz" wrap="square" lIns="91440" tIns="45720" rIns="91440" bIns="45720" numCol="1" spcCol="0" anchor="ctr" anchorCtr="0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 rot="0" flipH="0" flipV="0">
            <a:off x="2426568" y="4185849"/>
            <a:ext cx="1417544" cy="33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 sz="1600" b="1">
                <a:solidFill>
                  <a:srgbClr val="595959"/>
                </a:solidFill>
                <a:latin typeface="微软雅黑"/>
                <a:ea typeface="微软雅黑"/>
              </a:rPr>
              <a:t>Complexity</a:t>
            </a:r>
          </a:p>
        </p:txBody>
      </p:sp>
      <p:sp>
        <p:nvSpPr>
          <p:cNvPr id="52" name="TextBox 51"/>
          <p:cNvSpPr txBox="1"/>
          <p:nvPr/>
        </p:nvSpPr>
        <p:spPr>
          <a:xfrm rot="0" flipH="0" flipV="0">
            <a:off x="7867671" y="3124555"/>
            <a:ext cx="2156995" cy="3302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>
              <a:defRPr sz="1600" b="1">
                <a:solidFill>
                  <a:schemeClr val="accent5"/>
                </a:solidFill>
                <a:latin typeface="微软雅黑"/>
                <a:ea typeface="微软雅黑"/>
              </a:defRPr>
            </a:lvl1pPr>
          </a:lstStyle>
          <a:p>
            <a:pPr lvl="0"/>
            <a:r>
              <a:rPr lang="en-US" altLang="en-US">
                <a:solidFill>
                  <a:srgbClr val="595959"/>
                </a:solidFill>
              </a:rPr>
              <a:t>Privacy Concerns</a:t>
            </a:r>
          </a:p>
        </p:txBody>
      </p:sp>
      <p:sp>
        <p:nvSpPr>
          <p:cNvPr id="38" name="矩形 37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51109" y="254328"/>
            <a:ext cx="6893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>
                <a:latin typeface="微软雅黑"/>
                <a:ea typeface="微软雅黑"/>
              </a:rPr>
              <a:t>04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1402304" y="241629"/>
            <a:ext cx="5137150" cy="520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 sz="2800"/>
              <a:t>Impact of IDS on Humans</a:t>
            </a:r>
          </a:p>
        </p:txBody>
      </p:sp>
      <p:grpSp>
        <p:nvGrpSpPr>
          <p:cNvPr id="56" name="组合 55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57" name="等腰三角形 56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8" name="等腰三角形 57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560167" y="2418469"/>
            <a:ext cx="1307504" cy="1277972"/>
            <a:chOff x="6560167" y="2418469"/>
            <a:chExt cx="1307504" cy="1277972"/>
          </a:xfrm>
        </p:grpSpPr>
        <p:sp>
          <p:nvSpPr>
            <p:cNvPr id="5" name="椭圆 4"/>
            <p:cNvSpPr/>
            <p:nvPr/>
          </p:nvSpPr>
          <p:spPr>
            <a:xfrm rot="21364460">
              <a:off x="6560167" y="2418469"/>
              <a:ext cx="1277972" cy="1277972"/>
            </a:xfrm>
            <a:prstGeom prst="ellipse">
              <a:avLst/>
            </a:prstGeom>
            <a:solidFill>
              <a:srgbClr val="D4D154"/>
            </a:solidFill>
            <a:ln>
              <a:noFill/>
            </a:ln>
          </p:spPr>
          <p:txBody>
            <a:bodyPr vert="horz" wrap="square" lIns="91440" tIns="45720" rIns="91440" bIns="45720" numCol="1" spcCol="0" anchor="ctr" anchorCtr="0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 rot="1033994">
              <a:off x="6937282" y="2499443"/>
              <a:ext cx="930389" cy="367949"/>
            </a:xfrm>
            <a:custGeom>
              <a:rect l="l" t="t" r="r" b="b"/>
              <a:pathLst>
                <a:path w="930389" h="367949">
                  <a:moveTo>
                    <a:pt x="372561" y="0"/>
                  </a:moveTo>
                  <a:cubicBezTo>
                    <a:pt x="625563" y="0"/>
                    <a:pt x="842119" y="152095"/>
                    <a:pt x="930389" y="367949"/>
                  </a:cubicBezTo>
                  <a:cubicBezTo>
                    <a:pt x="754062" y="200087"/>
                    <a:pt x="512745" y="97530"/>
                    <a:pt x="246853" y="97530"/>
                  </a:cubicBezTo>
                  <a:cubicBezTo>
                    <a:pt x="161506" y="97530"/>
                    <a:pt x="78691" y="108097"/>
                    <a:pt x="0" y="129112"/>
                  </a:cubicBezTo>
                  <a:cubicBezTo>
                    <a:pt x="101145" y="47508"/>
                    <a:pt x="231161" y="0"/>
                    <a:pt x="372561" y="0"/>
                  </a:cubicBezTo>
                  <a:close/>
                </a:path>
              </a:pathLst>
            </a:custGeom>
            <a:gradFill flip="none" rotWithShape="1">
              <a:gsLst>
                <a:gs pos="6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vert="horz" wrap="square" lIns="91440" tIns="45720" rIns="91440" bIns="45720" numCol="1" spcCol="0" anchor="ctr" anchorCtr="0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2877186" y="2002748"/>
            <a:ext cx="3676650" cy="946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US" altLang="en-US" sz="1400">
                <a:solidFill>
                  <a:srgbClr val="595959"/>
                </a:solidFill>
              </a:rPr>
              <a:t>expensive to implementing and maintaining</a:t>
            </a:r>
          </a:p>
          <a:p>
            <a:pPr lvl="0" algn="just"/>
            <a:endParaRPr lang="en-US" altLang="en-US" sz="1400">
              <a:solidFill>
                <a:srgbClr val="595959"/>
              </a:solidFill>
            </a:endParaRPr>
          </a:p>
          <a:p>
            <a:pPr lvl="0" algn="just"/>
            <a:r>
              <a:rPr lang="en-US" altLang="en-US" sz="1400">
                <a:solidFill>
                  <a:srgbClr val="595959"/>
                </a:solidFill>
              </a:rPr>
              <a:t>particulaly for small or medium-sized</a:t>
            </a:r>
          </a:p>
          <a:p>
            <a:pPr lvl="0" algn="just"/>
            <a:r>
              <a:rPr lang="en-US" altLang="en-US" sz="1400">
                <a:solidFill>
                  <a:srgbClr val="595959"/>
                </a:solidFill>
              </a:rPr>
              <a:t>   organizations with limited budgets</a:t>
            </a:r>
          </a:p>
        </p:txBody>
      </p:sp>
      <p:sp>
        <p:nvSpPr>
          <p:cNvPr id="64" name="文本框 63"/>
          <p:cNvSpPr txBox="1"/>
          <p:nvPr/>
        </p:nvSpPr>
        <p:spPr>
          <a:xfrm rot="0" flipH="0" flipV="0">
            <a:off x="1217942" y="4498139"/>
            <a:ext cx="3019238" cy="723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US" altLang="en-US" sz="1400">
                <a:solidFill>
                  <a:srgbClr val="595959"/>
                </a:solidFill>
              </a:rPr>
              <a:t>complex to configure and maintain</a:t>
            </a:r>
          </a:p>
          <a:p>
            <a:pPr lvl="0" algn="just"/>
            <a:endParaRPr lang="en-US" altLang="en-US" sz="1400">
              <a:solidFill>
                <a:srgbClr val="595959"/>
              </a:solidFill>
            </a:endParaRPr>
          </a:p>
          <a:p>
            <a:pPr lvl="0" algn="just"/>
            <a:r>
              <a:rPr lang="en-US" altLang="en-US" sz="1400">
                <a:solidFill>
                  <a:srgbClr val="595959"/>
                </a:solidFill>
              </a:rPr>
              <a:t>require expertise and recources</a:t>
            </a:r>
          </a:p>
        </p:txBody>
      </p:sp>
      <p:sp>
        <p:nvSpPr>
          <p:cNvPr id="66" name="文本框 65"/>
          <p:cNvSpPr txBox="1"/>
          <p:nvPr/>
        </p:nvSpPr>
        <p:spPr>
          <a:xfrm rot="0" flipH="0" flipV="0">
            <a:off x="7904557" y="3481967"/>
            <a:ext cx="3676650" cy="946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US" altLang="en-US" sz="1400">
                <a:solidFill>
                  <a:srgbClr val="595959"/>
                </a:solidFill>
              </a:rPr>
              <a:t>capture and analyse sensitive data</a:t>
            </a:r>
          </a:p>
          <a:p>
            <a:pPr lvl="0" algn="just"/>
            <a:endParaRPr lang="en-US" altLang="en-US" sz="1400">
              <a:solidFill>
                <a:srgbClr val="595959"/>
              </a:solidFill>
            </a:endParaRPr>
          </a:p>
          <a:p>
            <a:pPr lvl="0" algn="just"/>
            <a:r>
              <a:rPr lang="en-US" altLang="en-US" sz="1400">
                <a:solidFill>
                  <a:srgbClr val="595959"/>
                </a:solidFill>
              </a:rPr>
              <a:t>concerns about privacy and </a:t>
            </a:r>
          </a:p>
          <a:p>
            <a:pPr lvl="0" algn="just"/>
            <a:r>
              <a:rPr lang="en-US" altLang="en-US" sz="1400">
                <a:solidFill>
                  <a:srgbClr val="595959"/>
                </a:solidFill>
              </a:rPr>
              <a:t>    compliance with data protection laws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218616" y="2964121"/>
            <a:ext cx="931797" cy="931797"/>
            <a:chOff x="3218616" y="2964121"/>
            <a:chExt cx="931797" cy="931797"/>
          </a:xfrm>
        </p:grpSpPr>
        <p:sp>
          <p:nvSpPr>
            <p:cNvPr id="35" name="椭圆 34"/>
            <p:cNvSpPr/>
            <p:nvPr/>
          </p:nvSpPr>
          <p:spPr>
            <a:xfrm rot="18306643">
              <a:off x="3218616" y="2964121"/>
              <a:ext cx="931797" cy="931797"/>
            </a:xfrm>
            <a:prstGeom prst="ellipse">
              <a:avLst/>
            </a:prstGeom>
            <a:solidFill>
              <a:srgbClr val="A9A62A"/>
            </a:solidFill>
            <a:ln>
              <a:noFill/>
            </a:ln>
          </p:spPr>
          <p:txBody>
            <a:bodyPr vert="horz" wrap="square" lIns="91440" tIns="45720" rIns="91440" bIns="45720" numCol="1" spcCol="0" anchor="ctr" anchorCtr="0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2" name="椭圆 53"/>
            <p:cNvSpPr/>
            <p:nvPr/>
          </p:nvSpPr>
          <p:spPr>
            <a:xfrm>
              <a:off x="3539479" y="3032577"/>
              <a:ext cx="543014" cy="217752"/>
            </a:xfrm>
            <a:custGeom>
              <a:rect l="l" t="t" r="r" b="b"/>
              <a:pathLst>
                <a:path w="543014" h="217752">
                  <a:moveTo>
                    <a:pt x="217442" y="0"/>
                  </a:moveTo>
                  <a:cubicBezTo>
                    <a:pt x="365105" y="0"/>
                    <a:pt x="491496" y="90010"/>
                    <a:pt x="543014" y="217752"/>
                  </a:cubicBezTo>
                  <a:cubicBezTo>
                    <a:pt x="440102" y="118411"/>
                    <a:pt x="299259" y="57718"/>
                    <a:pt x="144074" y="57718"/>
                  </a:cubicBezTo>
                  <a:cubicBezTo>
                    <a:pt x="94262" y="57718"/>
                    <a:pt x="45927" y="63972"/>
                    <a:pt x="0" y="76408"/>
                  </a:cubicBezTo>
                  <a:cubicBezTo>
                    <a:pt x="59032" y="28115"/>
                    <a:pt x="134915" y="0"/>
                    <a:pt x="217442" y="0"/>
                  </a:cubicBezTo>
                  <a:close/>
                </a:path>
              </a:pathLst>
            </a:custGeom>
            <a:gradFill flip="none" rotWithShape="1">
              <a:gsLst>
                <a:gs pos="6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vert="horz" wrap="square" lIns="91440" tIns="45720" rIns="91440" bIns="45720" numCol="1" spcCol="0" anchor="ctr" anchorCtr="0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ransition spd="slow" advTm="0">
    <p:push/>
  </p:transition>
  <p:timing>
    <p:tnLst>
      <p:par>
        <p:cTn id="97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3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6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70"/>
                            </p:stCondLst>
                            <p:childTnLst>
                              <p:par>
                                <p:cTn id="6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9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9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90"/>
                            </p:stCondLst>
                            <p:childTnLst>
                              <p:par>
                                <p:cTn id="7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6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49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99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490"/>
                            </p:stCondLst>
                            <p:childTnLst>
                              <p:par>
                                <p:cTn id="9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6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 38"/>
          <p:cNvSpPr/>
          <p:nvPr/>
        </p:nvSpPr>
        <p:spPr>
          <a:xfrm>
            <a:off x="0" y="-43543"/>
            <a:ext cx="9450710" cy="6907044"/>
          </a:xfrm>
          <a:custGeom>
            <a:rect l="l" t="t" r="r" b="b"/>
            <a:pathLst>
              <a:path w="9450710" h="6907044">
                <a:moveTo>
                  <a:pt x="9450710" y="0"/>
                </a:moveTo>
                <a:cubicBezTo>
                  <a:pt x="9274027" y="1064380"/>
                  <a:pt x="7104906" y="2334381"/>
                  <a:pt x="7020643" y="3483429"/>
                </a:cubicBezTo>
                <a:cubicBezTo>
                  <a:pt x="6936379" y="4632477"/>
                  <a:pt x="8262858" y="6028268"/>
                  <a:pt x="8945125" y="6894286"/>
                </a:cubicBezTo>
                <a:lnTo>
                  <a:pt x="0" y="6907044"/>
                </a:lnTo>
                <a:lnTo>
                  <a:pt x="0" y="25682"/>
                </a:lnTo>
                <a:close/>
              </a:path>
            </a:pathLst>
          </a:custGeom>
          <a:blipFill>
            <a:blip r:embed="rId4"/>
            <a:stretch/>
          </a:blip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 flipV="1">
            <a:off x="9204168" y="270280"/>
            <a:ext cx="246542" cy="246542"/>
          </a:xfrm>
          <a:prstGeom prst="ellipse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402304" y="241629"/>
            <a:ext cx="5137150" cy="5207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lvl="0"/>
            <a:r>
              <a:rPr lang="en-US" altLang="en-US" sz="2800">
                <a:latin typeface="微软雅黑"/>
                <a:ea typeface="微软雅黑"/>
              </a:rPr>
              <a:t>Foreword</a:t>
            </a:r>
          </a:p>
        </p:txBody>
      </p:sp>
      <p:grpSp>
        <p:nvGrpSpPr>
          <p:cNvPr id="36" name="组合 35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37" name="等腰三角形 36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50" name="椭圆 49"/>
          <p:cNvSpPr/>
          <p:nvPr/>
        </p:nvSpPr>
        <p:spPr>
          <a:xfrm flipV="1">
            <a:off x="8202682" y="1416908"/>
            <a:ext cx="246542" cy="246542"/>
          </a:xfrm>
          <a:prstGeom prst="ellipse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1" name="椭圆 50"/>
          <p:cNvSpPr/>
          <p:nvPr/>
        </p:nvSpPr>
        <p:spPr>
          <a:xfrm flipV="1">
            <a:off x="6881882" y="3153636"/>
            <a:ext cx="246542" cy="246542"/>
          </a:xfrm>
          <a:prstGeom prst="ellipse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 flipV="1">
            <a:off x="7476967" y="4984880"/>
            <a:ext cx="246542" cy="246542"/>
          </a:xfrm>
          <a:prstGeom prst="ellipse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81057" y="1666929"/>
            <a:ext cx="721247" cy="721247"/>
            <a:chOff x="681057" y="1666929"/>
            <a:chExt cx="721247" cy="721247"/>
          </a:xfrm>
        </p:grpSpPr>
        <p:sp>
          <p:nvSpPr>
            <p:cNvPr id="8" name="椭圆 7"/>
            <p:cNvSpPr/>
            <p:nvPr/>
          </p:nvSpPr>
          <p:spPr>
            <a:xfrm>
              <a:off x="681057" y="1666929"/>
              <a:ext cx="721247" cy="721247"/>
            </a:xfrm>
            <a:prstGeom prst="ellipse">
              <a:avLst/>
            </a:prstGeom>
            <a:solidFill>
              <a:srgbClr val="84797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>
            <a:xfrm>
              <a:off x="812256" y="1811151"/>
              <a:ext cx="448578" cy="448580"/>
              <a:chOff x="1982" y="1550"/>
              <a:chExt cx="378" cy="378"/>
            </a:xfrm>
            <a:solidFill>
              <a:schemeClr val="bg1"/>
            </a:solidFill>
          </p:grpSpPr>
          <p:sp>
            <p:nvSpPr>
              <p:cNvPr id="5" name="Freeform 5"/>
              <p:cNvSpPr/>
              <p:nvPr/>
            </p:nvSpPr>
            <p:spPr>
              <a:xfrm>
                <a:off x="1982" y="1586"/>
                <a:ext cx="342" cy="342"/>
              </a:xfrm>
              <a:custGeom>
                <a:rect l="0" t="0" r="r" b="b"/>
                <a:pathLst>
                  <a:path w="342" h="342">
                    <a:moveTo>
                      <a:pt x="41" y="0"/>
                    </a:moveTo>
                    <a:cubicBezTo>
                      <a:pt x="29" y="17"/>
                      <a:pt x="0" y="92"/>
                      <a:pt x="120" y="214"/>
                    </a:cubicBezTo>
                    <a:cubicBezTo>
                      <a:pt x="246" y="342"/>
                      <a:pt x="328" y="316"/>
                      <a:pt x="342" y="301"/>
                    </a:cubicBezTo>
                    <a:cubicBezTo>
                      <a:pt x="258" y="217"/>
                      <a:pt x="258" y="217"/>
                      <a:pt x="258" y="217"/>
                    </a:cubicBezTo>
                    <a:cubicBezTo>
                      <a:pt x="246" y="229"/>
                      <a:pt x="231" y="217"/>
                      <a:pt x="200" y="193"/>
                    </a:cubicBezTo>
                    <a:cubicBezTo>
                      <a:pt x="183" y="178"/>
                      <a:pt x="159" y="157"/>
                      <a:pt x="140" y="132"/>
                    </a:cubicBezTo>
                    <a:cubicBezTo>
                      <a:pt x="128" y="116"/>
                      <a:pt x="116" y="99"/>
                      <a:pt x="128" y="87"/>
                    </a:cubicBez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 alt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2244" y="1767"/>
                <a:ext cx="116" cy="113"/>
              </a:xfrm>
              <a:custGeom>
                <a:rect l="0" t="0" r="r" b="b"/>
                <a:pathLst>
                  <a:path w="116" h="113">
                    <a:moveTo>
                      <a:pt x="109" y="89"/>
                    </a:moveTo>
                    <a:cubicBezTo>
                      <a:pt x="116" y="84"/>
                      <a:pt x="114" y="75"/>
                      <a:pt x="109" y="70"/>
                    </a:cubicBezTo>
                    <a:cubicBezTo>
                      <a:pt x="109" y="70"/>
                      <a:pt x="109" y="70"/>
                      <a:pt x="109" y="70"/>
                    </a:cubicBezTo>
                    <a:cubicBezTo>
                      <a:pt x="109" y="70"/>
                      <a:pt x="44" y="5"/>
                      <a:pt x="44" y="5"/>
                    </a:cubicBezTo>
                    <a:cubicBezTo>
                      <a:pt x="39" y="0"/>
                      <a:pt x="29" y="0"/>
                      <a:pt x="24" y="5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85" y="113"/>
                      <a:pt x="85" y="113"/>
                      <a:pt x="85" y="113"/>
                    </a:cubicBezTo>
                    <a:cubicBezTo>
                      <a:pt x="85" y="113"/>
                      <a:pt x="109" y="89"/>
                      <a:pt x="109" y="8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 alt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2030" y="1550"/>
                <a:ext cx="115" cy="115"/>
              </a:xfrm>
              <a:custGeom>
                <a:rect l="0" t="0" r="r" b="b"/>
                <a:pathLst>
                  <a:path w="115" h="115">
                    <a:moveTo>
                      <a:pt x="108" y="91"/>
                    </a:moveTo>
                    <a:cubicBezTo>
                      <a:pt x="115" y="86"/>
                      <a:pt x="115" y="79"/>
                      <a:pt x="108" y="74"/>
                    </a:cubicBezTo>
                    <a:cubicBezTo>
                      <a:pt x="108" y="74"/>
                      <a:pt x="108" y="74"/>
                      <a:pt x="108" y="74"/>
                    </a:cubicBezTo>
                    <a:cubicBezTo>
                      <a:pt x="108" y="74"/>
                      <a:pt x="41" y="7"/>
                      <a:pt x="41" y="7"/>
                    </a:cubicBezTo>
                    <a:cubicBezTo>
                      <a:pt x="36" y="0"/>
                      <a:pt x="29" y="0"/>
                      <a:pt x="24" y="7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86" y="115"/>
                      <a:pt x="86" y="115"/>
                      <a:pt x="86" y="115"/>
                    </a:cubicBezTo>
                    <a:cubicBezTo>
                      <a:pt x="86" y="115"/>
                      <a:pt x="108" y="91"/>
                      <a:pt x="108" y="9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 altLang="en-US"/>
              </a:p>
            </p:txBody>
          </p:sp>
        </p:grpSp>
      </p:grpSp>
      <p:sp>
        <p:nvSpPr>
          <p:cNvPr id="24" name="文本框 23"/>
          <p:cNvSpPr txBox="1"/>
          <p:nvPr/>
        </p:nvSpPr>
        <p:spPr>
          <a:xfrm rot="0" flipH="0" flipV="0">
            <a:off x="1488962" y="1666929"/>
            <a:ext cx="4070350" cy="19812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lvl="0" algn="just"/>
            <a:r>
              <a:rPr lang="en-US" altLang="en-US"/>
              <a:t> 1. era of the Internet of Things (IoT)</a:t>
            </a:r>
          </a:p>
          <a:p>
            <a:pPr lvl="0" algn="just"/>
            <a:r>
              <a:rPr lang="en-US" altLang="en-US"/>
              <a:t>    devices &lt;-&gt; digital services</a:t>
            </a:r>
          </a:p>
          <a:p>
            <a:pPr lvl="0" algn="just"/>
            <a:endParaRPr lang="en-US" altLang="en-US"/>
          </a:p>
          <a:p>
            <a:pPr lvl="0" algn="just"/>
            <a:r>
              <a:rPr lang="en-US" altLang="en-US"/>
              <a:t>    number of devices </a:t>
            </a:r>
            <a:r>
              <a:rPr lang="zh-CN" altLang="zh-CN"/>
              <a:t>↑</a:t>
            </a:r>
          </a:p>
          <a:p>
            <a:pPr lvl="0" algn="just"/>
            <a:r>
              <a:rPr lang="en-US" altLang="en-US"/>
              <a:t>    -&gt; network vulnerabilities </a:t>
            </a:r>
            <a:r>
              <a:rPr lang="zh-CN" altLang="zh-CN"/>
              <a:t>↑</a:t>
            </a:r>
          </a:p>
          <a:p>
            <a:pPr lvl="0" algn="just"/>
            <a:r>
              <a:rPr lang="en-US" altLang="en-US"/>
              <a:t>    -&gt; network attacks </a:t>
            </a:r>
            <a:r>
              <a:rPr lang="zh-CN" altLang="zh-CN"/>
              <a:t>↑</a:t>
            </a:r>
          </a:p>
          <a:p>
            <a:pPr lvl="0" algn="just"/>
            <a:endParaRPr lang="en-US" altLang="en-US" sz="1600"/>
          </a:p>
        </p:txBody>
      </p:sp>
      <p:sp>
        <p:nvSpPr>
          <p:cNvPr id="31" name="文本框 30"/>
          <p:cNvSpPr txBox="1"/>
          <p:nvPr/>
        </p:nvSpPr>
        <p:spPr>
          <a:xfrm rot="0" flipH="0" flipV="0">
            <a:off x="1488962" y="4165730"/>
            <a:ext cx="5670550" cy="17399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lvl="0" algn="just"/>
            <a:r>
              <a:rPr lang="en-US" altLang="en-US" sz="1800"/>
              <a:t>2. intrusion detection system (IDS)</a:t>
            </a:r>
          </a:p>
          <a:p>
            <a:pPr lvl="0" algn="just"/>
            <a:r>
              <a:rPr lang="en-US" altLang="en-US" sz="1800"/>
              <a:t>    low-latency &amp; high accuracy</a:t>
            </a:r>
          </a:p>
          <a:p>
            <a:pPr lvl="0" algn="just"/>
            <a:endParaRPr lang="en-US" altLang="en-US" sz="1800"/>
          </a:p>
          <a:p>
            <a:pPr lvl="0" algn="just"/>
            <a:r>
              <a:rPr lang="en-US" altLang="en-US" sz="1800"/>
              <a:t>    multi-objective evolutionary convolutional </a:t>
            </a:r>
          </a:p>
          <a:p>
            <a:pPr lvl="0" algn="just"/>
            <a:r>
              <a:rPr lang="en-US" altLang="en-US" sz="1800"/>
              <a:t>        neural network (MECNN)</a:t>
            </a:r>
          </a:p>
          <a:p>
            <a:pPr lvl="0" algn="just"/>
            <a:r>
              <a:rPr lang="en-US" altLang="en-US" sz="1800"/>
              <a:t>    run on the fog nodes of Fog Computing on IoT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81057" y="4074533"/>
            <a:ext cx="721247" cy="721247"/>
            <a:chOff x="681057" y="4074533"/>
            <a:chExt cx="721247" cy="721247"/>
          </a:xfrm>
        </p:grpSpPr>
        <p:sp>
          <p:nvSpPr>
            <p:cNvPr id="25" name="椭圆 24"/>
            <p:cNvSpPr/>
            <p:nvPr/>
          </p:nvSpPr>
          <p:spPr>
            <a:xfrm>
              <a:off x="681057" y="4074533"/>
              <a:ext cx="721247" cy="721247"/>
            </a:xfrm>
            <a:prstGeom prst="ellipse">
              <a:avLst/>
            </a:prstGeom>
            <a:solidFill>
              <a:srgbClr val="84797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11" name="Group 10"/>
            <p:cNvGrpSpPr>
              <a:grpSpLocks noChangeAspect="1"/>
            </p:cNvGrpSpPr>
            <p:nvPr/>
          </p:nvGrpSpPr>
          <p:grpSpPr>
            <a:xfrm>
              <a:off x="808207" y="4278938"/>
              <a:ext cx="468000" cy="314689"/>
              <a:chOff x="3666" y="2043"/>
              <a:chExt cx="348" cy="234"/>
            </a:xfrm>
            <a:solidFill>
              <a:schemeClr val="bg1"/>
            </a:solidFill>
          </p:grpSpPr>
          <p:sp>
            <p:nvSpPr>
              <p:cNvPr id="16" name="Freeform 11"/>
              <p:cNvSpPr/>
              <p:nvPr/>
            </p:nvSpPr>
            <p:spPr>
              <a:xfrm>
                <a:off x="3678" y="2043"/>
                <a:ext cx="324" cy="137"/>
              </a:xfrm>
              <a:custGeom>
                <a:rect l="0" t="0" r="r" b="b"/>
                <a:pathLst>
                  <a:path w="324" h="137">
                    <a:moveTo>
                      <a:pt x="162" y="137"/>
                    </a:moveTo>
                    <a:cubicBezTo>
                      <a:pt x="324" y="0"/>
                      <a:pt x="324" y="0"/>
                      <a:pt x="324" y="0"/>
                    </a:cubicBezTo>
                    <a:cubicBezTo>
                      <a:pt x="324" y="0"/>
                      <a:pt x="322" y="0"/>
                      <a:pt x="32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0" y="0"/>
                      <a:pt x="0" y="0"/>
                    </a:cubicBezTo>
                    <a:lnTo>
                      <a:pt x="162" y="13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 altLang="en-US"/>
              </a:p>
            </p:txBody>
          </p:sp>
          <p:sp>
            <p:nvSpPr>
              <p:cNvPr id="17" name="Freeform 12"/>
              <p:cNvSpPr/>
              <p:nvPr/>
            </p:nvSpPr>
            <p:spPr>
              <a:xfrm>
                <a:off x="3898" y="2053"/>
                <a:ext cx="116" cy="212"/>
              </a:xfrm>
              <a:custGeom>
                <a:rect l="0" t="0" r="r" b="b"/>
                <a:pathLst>
                  <a:path w="116" h="212">
                    <a:moveTo>
                      <a:pt x="116" y="5"/>
                    </a:moveTo>
                    <a:cubicBezTo>
                      <a:pt x="116" y="2"/>
                      <a:pt x="116" y="2"/>
                      <a:pt x="116" y="0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116" y="212"/>
                      <a:pt x="116" y="212"/>
                      <a:pt x="116" y="212"/>
                    </a:cubicBezTo>
                    <a:cubicBezTo>
                      <a:pt x="116" y="212"/>
                      <a:pt x="116" y="212"/>
                      <a:pt x="116" y="210"/>
                    </a:cubicBezTo>
                    <a:lnTo>
                      <a:pt x="116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 altLang="en-US"/>
              </a:p>
            </p:txBody>
          </p:sp>
          <p:sp>
            <p:nvSpPr>
              <p:cNvPr id="18" name="Freeform 13"/>
              <p:cNvSpPr/>
              <p:nvPr/>
            </p:nvSpPr>
            <p:spPr>
              <a:xfrm>
                <a:off x="3666" y="2053"/>
                <a:ext cx="116" cy="212"/>
              </a:xfrm>
              <a:custGeom>
                <a:rect l="0" t="0" r="r" b="b"/>
                <a:pathLst>
                  <a:path w="116" h="212">
                    <a:moveTo>
                      <a:pt x="0" y="0"/>
                    </a:moveTo>
                    <a:cubicBezTo>
                      <a:pt x="0" y="2"/>
                      <a:pt x="0" y="2"/>
                      <a:pt x="0" y="5"/>
                    </a:cubicBezTo>
                    <a:cubicBezTo>
                      <a:pt x="0" y="210"/>
                      <a:pt x="0" y="210"/>
                      <a:pt x="0" y="210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116" y="97"/>
                      <a:pt x="116" y="97"/>
                      <a:pt x="116" y="97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 altLang="en-US"/>
              </a:p>
            </p:txBody>
          </p:sp>
          <p:sp>
            <p:nvSpPr>
              <p:cNvPr id="19" name="Freeform 14"/>
              <p:cNvSpPr/>
              <p:nvPr/>
            </p:nvSpPr>
            <p:spPr>
              <a:xfrm>
                <a:off x="3678" y="2160"/>
                <a:ext cx="324" cy="117"/>
              </a:xfrm>
              <a:custGeom>
                <a:rect l="0" t="0" r="r" b="b"/>
                <a:pathLst>
                  <a:path w="324" h="117">
                    <a:moveTo>
                      <a:pt x="208" y="0"/>
                    </a:moveTo>
                    <a:cubicBezTo>
                      <a:pt x="167" y="34"/>
                      <a:pt x="167" y="34"/>
                      <a:pt x="167" y="34"/>
                    </a:cubicBezTo>
                    <a:cubicBezTo>
                      <a:pt x="164" y="37"/>
                      <a:pt x="164" y="37"/>
                      <a:pt x="162" y="37"/>
                    </a:cubicBezTo>
                    <a:cubicBezTo>
                      <a:pt x="160" y="37"/>
                      <a:pt x="160" y="37"/>
                      <a:pt x="157" y="34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17"/>
                      <a:pt x="0" y="117"/>
                      <a:pt x="2" y="117"/>
                    </a:cubicBezTo>
                    <a:cubicBezTo>
                      <a:pt x="322" y="117"/>
                      <a:pt x="322" y="117"/>
                      <a:pt x="322" y="117"/>
                    </a:cubicBezTo>
                    <a:cubicBezTo>
                      <a:pt x="324" y="117"/>
                      <a:pt x="324" y="117"/>
                      <a:pt x="324" y="117"/>
                    </a:cubicBezTo>
                    <a:lnTo>
                      <a:pt x="20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60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8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110"/>
                            </p:stCondLst>
                            <p:childTnLst>
                              <p:par>
                                <p:cTn id="5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13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16="http://schemas.microsoft.com/office/drawing/2014/main" xmlns:mc="http://schemas.openxmlformats.org/markup-compatibility/2006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等腰三角形 43"/>
          <p:cNvSpPr/>
          <p:nvPr/>
        </p:nvSpPr>
        <p:spPr>
          <a:xfrm rot="16200000" flipH="1" flipV="1">
            <a:off x="10561436" y="2089522"/>
            <a:ext cx="466193" cy="401891"/>
          </a:xfrm>
          <a:prstGeom prst="triangle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32060" y="5022216"/>
            <a:ext cx="753746" cy="734645"/>
            <a:chOff x="1032060" y="5022216"/>
            <a:chExt cx="753746" cy="734645"/>
          </a:xfrm>
        </p:grpSpPr>
        <p:sp>
          <p:nvSpPr>
            <p:cNvPr id="42" name="等腰三角形 41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rot="1320000">
            <a:off x="6292726" y="866149"/>
            <a:ext cx="5374594" cy="4630173"/>
            <a:chOff x="3404893" y="666070"/>
            <a:chExt cx="5374594" cy="4630173"/>
          </a:xfrm>
        </p:grpSpPr>
        <p:sp>
          <p:nvSpPr>
            <p:cNvPr id="2" name="等腰三角形 1"/>
            <p:cNvSpPr/>
            <p:nvPr/>
          </p:nvSpPr>
          <p:spPr>
            <a:xfrm>
              <a:off x="3466513" y="704830"/>
              <a:ext cx="5258974" cy="4533598"/>
            </a:xfrm>
            <a:prstGeom prst="triangle">
              <a:avLst/>
            </a:prstGeom>
            <a:noFill/>
            <a:ln w="12700">
              <a:solidFill>
                <a:schemeClr val="bg1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6049620" y="666070"/>
              <a:ext cx="108000" cy="108000"/>
            </a:xfrm>
            <a:prstGeom prst="ellips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404893" y="5188243"/>
              <a:ext cx="108000" cy="108000"/>
            </a:xfrm>
            <a:prstGeom prst="ellips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8671487" y="5188243"/>
              <a:ext cx="108000" cy="108000"/>
            </a:xfrm>
            <a:prstGeom prst="ellips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17D8CAE-EA8B-4165-88E0-18AD3B4FA327}"/>
              </a:ext>
            </a:extLst>
          </p:cNvPr>
          <p:cNvGrpSpPr/>
          <p:nvPr/>
        </p:nvGrpSpPr>
        <p:grpSpPr>
          <a:xfrm rot="21067017">
            <a:off x="6781010" y="792805"/>
            <a:ext cx="9213276" cy="6471566"/>
            <a:chOff x="826807" y="365084"/>
            <a:chExt cx="6982125" cy="4724341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D258767-E4AF-4A22-B63B-F5A3A0339614}"/>
                </a:ext>
              </a:extLst>
            </p:cNvPr>
            <p:cNvSpPr/>
            <p:nvPr/>
          </p:nvSpPr>
          <p:spPr>
            <a:xfrm rot="0">
              <a:off x="452647" y="173307"/>
              <a:ext cx="4122058" cy="4122058"/>
            </a:xfrm>
            <a:prstGeom prst="ellipse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437C2BD-6088-4AD8-8CAC-159174B96169}"/>
                </a:ext>
              </a:extLst>
            </p:cNvPr>
            <p:cNvSpPr txBox="1"/>
            <p:nvPr/>
          </p:nvSpPr>
          <p:spPr>
            <a:xfrm>
              <a:off x="5201982" y="2405932"/>
              <a:ext cx="2017486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zh-CN" altLang="en-US" sz="8000">
                <a:solidFill>
                  <a:schemeClr val="bg1"/>
                </a:solidFill>
                <a:latin typeface="Agency FB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0139883-8804-41DE-8788-B248F49C7BDF}"/>
                </a:ext>
              </a:extLst>
            </p:cNvPr>
            <p:cNvCxnSpPr/>
            <p:nvPr/>
          </p:nvCxnSpPr>
          <p:spPr>
            <a:xfrm>
              <a:off x="4892994" y="3790381"/>
              <a:ext cx="2386211" cy="0"/>
            </a:xfrm>
            <a:prstGeom prst="line">
              <a:avLst/>
            </a:prstGeom>
            <a:ln w="6350">
              <a:solidFill>
                <a:schemeClr val="bg1"/>
              </a:solidFill>
              <a:prstDash val="solid"/>
              <a:miter/>
            </a:ln>
          </p:spPr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C0944E1-C419-46E2-ACED-E1F788022770}"/>
                </a:ext>
              </a:extLst>
            </p:cNvPr>
            <p:cNvSpPr txBox="1"/>
            <p:nvPr/>
          </p:nvSpPr>
          <p:spPr>
            <a:xfrm>
              <a:off x="4647682" y="3889096"/>
              <a:ext cx="316125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zh-CN" altLang="en-US" sz="7200">
                <a:solidFill>
                  <a:schemeClr val="bg1"/>
                </a:solidFill>
                <a:latin typeface="Agency FB"/>
                <a:ea typeface="方正兰亭粗黑_GBK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 rot="21067017">
            <a:off x="731475" y="257099"/>
            <a:ext cx="8968732" cy="6006888"/>
            <a:chOff x="826807" y="365084"/>
            <a:chExt cx="6982125" cy="4724341"/>
          </a:xfrm>
        </p:grpSpPr>
        <p:sp>
          <p:nvSpPr>
            <p:cNvPr id="29" name="椭圆 28"/>
            <p:cNvSpPr/>
            <p:nvPr/>
          </p:nvSpPr>
          <p:spPr>
            <a:xfrm>
              <a:off x="826807" y="365084"/>
              <a:ext cx="4122058" cy="4122058"/>
            </a:xfrm>
            <a:prstGeom prst="ellipse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201982" y="2405932"/>
              <a:ext cx="2017486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zh-CN" altLang="en-US" sz="8000">
                <a:solidFill>
                  <a:schemeClr val="bg1"/>
                </a:solidFill>
                <a:latin typeface="Agency FB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4892994" y="3790381"/>
              <a:ext cx="2386211" cy="0"/>
            </a:xfrm>
            <a:prstGeom prst="line">
              <a:avLst/>
            </a:prstGeom>
            <a:ln w="6350">
              <a:solidFill>
                <a:schemeClr val="bg1"/>
              </a:solidFill>
              <a:prstDash val="solid"/>
              <a:miter/>
            </a:ln>
          </p:spPr>
        </p:cxnSp>
        <p:sp>
          <p:nvSpPr>
            <p:cNvPr id="28" name="文本框 27"/>
            <p:cNvSpPr txBox="1"/>
            <p:nvPr/>
          </p:nvSpPr>
          <p:spPr>
            <a:xfrm>
              <a:off x="4647682" y="3889096"/>
              <a:ext cx="316125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zh-CN" altLang="en-US" sz="7200">
                <a:solidFill>
                  <a:schemeClr val="bg1"/>
                </a:solidFill>
                <a:latin typeface="Agency FB"/>
                <a:ea typeface="方正兰亭粗黑_GBK"/>
              </a:endParaRPr>
            </a:p>
          </p:txBody>
        </p:sp>
      </p:grpSp>
      <p:sp>
        <p:nvSpPr>
          <p:cNvPr id="45" name="等腰三角形 44"/>
          <p:cNvSpPr/>
          <p:nvPr/>
        </p:nvSpPr>
        <p:spPr>
          <a:xfrm rot="5400000" flipH="0" flipV="1">
            <a:off x="11096977" y="506816"/>
            <a:ext cx="312202" cy="26914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6" name="等腰三角形 45"/>
          <p:cNvSpPr/>
          <p:nvPr/>
        </p:nvSpPr>
        <p:spPr>
          <a:xfrm rot="20034423" flipH="1" flipV="1">
            <a:off x="10265617" y="3528425"/>
            <a:ext cx="466193" cy="401891"/>
          </a:xfrm>
          <a:prstGeom prst="triangle">
            <a:avLst/>
          </a:prstGeom>
          <a:noFill/>
          <a:ln w="12700">
            <a:solidFill>
              <a:srgbClr val="CCCC33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7" name="等腰三角形 46"/>
          <p:cNvSpPr/>
          <p:nvPr/>
        </p:nvSpPr>
        <p:spPr>
          <a:xfrm rot="3050067" flipH="1" flipV="1">
            <a:off x="11770152" y="6505822"/>
            <a:ext cx="299957" cy="20676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7D52AB4-8D27-45BE-BC86-BE679F69E0C5}"/>
              </a:ext>
            </a:extLst>
          </p:cNvPr>
          <p:cNvSpPr txBox="1"/>
          <p:nvPr/>
        </p:nvSpPr>
        <p:spPr>
          <a:xfrm rot="0" flipH="0" flipV="0">
            <a:off x="298609" y="96708"/>
            <a:ext cx="559682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  <a:latin typeface="Agency FB"/>
              </a:rPr>
              <a:t>Reference</a:t>
            </a:r>
            <a:endParaRPr lang="zh-CN" altLang="en-US" sz="4400">
              <a:solidFill>
                <a:schemeClr val="bg1"/>
              </a:solidFill>
              <a:latin typeface="Agency FB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76E7AB7-A01E-48F2-A0AF-970C0C4075B0}"/>
              </a:ext>
            </a:extLst>
          </p:cNvPr>
          <p:cNvSpPr txBox="1"/>
          <p:nvPr/>
        </p:nvSpPr>
        <p:spPr>
          <a:xfrm rot="0" flipH="0" flipV="0">
            <a:off x="242481" y="906906"/>
            <a:ext cx="11677650" cy="57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 sz="1600">
                <a:solidFill>
                  <a:srgbClr val="FFFFFF"/>
                </a:solidFill>
                <a:latin typeface="Agency FB"/>
                <a:ea typeface="微软雅黑"/>
              </a:rPr>
              <a:t>[1] Q. Zhang, H. Li, MOEA/D: a multiobjective evolutionary algorithm based on decomposition, IEEE Trans. Evol. Comput. 11 (6) (2007) 712</a:t>
            </a:r>
            <a:r>
              <a:rPr lang="zh-CN" altLang="zh-CN" sz="1600">
                <a:solidFill>
                  <a:srgbClr val="FFFFFF"/>
                </a:solidFill>
                <a:latin typeface="Agency FB"/>
                <a:ea typeface="微软雅黑"/>
              </a:rPr>
              <a:t>–</a:t>
            </a:r>
            <a:r>
              <a:rPr lang="en-US" altLang="en-US" sz="1600">
                <a:solidFill>
                  <a:srgbClr val="FFFFFF"/>
                </a:solidFill>
                <a:latin typeface="Agency FB"/>
                <a:ea typeface="微软雅黑"/>
              </a:rPr>
              <a:t>731.</a:t>
            </a:r>
          </a:p>
          <a:p>
            <a:pPr lvl="0"/>
            <a:r>
              <a:rPr lang="en-US" altLang="en-US" sz="1600">
                <a:solidFill>
                  <a:srgbClr val="FFFFFF"/>
                </a:solidFill>
                <a:latin typeface="Agency FB"/>
                <a:ea typeface="微软雅黑"/>
              </a:rPr>
              <a:t>[2] F. Bonomi, R. Milito, J. Zhu, S. Addepalli, Fog computing and its role in the internet of things, in: Proceedings of the First Edition of the MCC Workshop on Mobile Cloud Computing, 2012, pp. 13</a:t>
            </a:r>
            <a:r>
              <a:rPr lang="zh-CN" altLang="zh-CN" sz="1600">
                <a:solidFill>
                  <a:srgbClr val="FFFFFF"/>
                </a:solidFill>
                <a:latin typeface="Agency FB"/>
                <a:ea typeface="微软雅黑"/>
              </a:rPr>
              <a:t>–</a:t>
            </a:r>
            <a:r>
              <a:rPr lang="en-US" altLang="en-US" sz="1600">
                <a:solidFill>
                  <a:srgbClr val="FFFFFF"/>
                </a:solidFill>
                <a:latin typeface="Agency FB"/>
                <a:ea typeface="微软雅黑"/>
              </a:rPr>
              <a:t>16.</a:t>
            </a:r>
          </a:p>
          <a:p>
            <a:pPr lvl="0"/>
            <a:r>
              <a:rPr lang="en-US" altLang="en-US" sz="1600">
                <a:solidFill>
                  <a:srgbClr val="FFFFFF"/>
                </a:solidFill>
                <a:latin typeface="Agency FB"/>
                <a:ea typeface="微软雅黑"/>
              </a:rPr>
              <a:t>[3] Yi. Shanhe, et al., Fog computing: Platform and applications, in: 2015 Third IEEE Workshop on Hot Topics in Web Systems and Technologies, HotWeb,IEEE, 2015.</a:t>
            </a:r>
          </a:p>
          <a:p>
            <a:pPr lvl="0"/>
            <a:r>
              <a:rPr lang="en-US" altLang="en-US" sz="1600">
                <a:solidFill>
                  <a:srgbClr val="FFFFFF"/>
                </a:solidFill>
                <a:latin typeface="Agency FB"/>
                <a:ea typeface="微软雅黑"/>
              </a:rPr>
              <a:t>[4] Y. Imrana, Y. Xiang, L. Ali, Z. Abdul-Rauf, A bidirectional LSTM deep learning approach for intrusion detection, Expert Syst. Appl. 185 (2021) 115524.</a:t>
            </a:r>
          </a:p>
          <a:p>
            <a:pPr lvl="0"/>
            <a:r>
              <a:rPr lang="en-US" altLang="en-US" sz="1600">
                <a:solidFill>
                  <a:srgbClr val="FFFFFF"/>
                </a:solidFill>
                <a:latin typeface="Agency FB"/>
                <a:ea typeface="微软雅黑"/>
              </a:rPr>
              <a:t>[5] C. Kolias, G. Kambourakis, A. Stavrou, S. Gritzalis, Intrusion detection in 802.11 networks: empirical evaluation of threats and a public dataset, IEEE Commun. Surv. Tutor. 18 (1) (2015) 184</a:t>
            </a:r>
            <a:r>
              <a:rPr lang="zh-CN" altLang="zh-CN" sz="1600">
                <a:solidFill>
                  <a:srgbClr val="FFFFFF"/>
                </a:solidFill>
                <a:latin typeface="Agency FB"/>
                <a:ea typeface="微软雅黑"/>
              </a:rPr>
              <a:t>–</a:t>
            </a:r>
            <a:r>
              <a:rPr lang="en-US" altLang="en-US" sz="1600">
                <a:solidFill>
                  <a:srgbClr val="FFFFFF"/>
                </a:solidFill>
                <a:latin typeface="Agency FB"/>
                <a:ea typeface="微软雅黑"/>
              </a:rPr>
              <a:t>208.</a:t>
            </a:r>
          </a:p>
          <a:p>
            <a:pPr lvl="0"/>
            <a:r>
              <a:rPr lang="en-US" altLang="en-US" sz="1600">
                <a:solidFill>
                  <a:srgbClr val="FFFFFF"/>
                </a:solidFill>
                <a:latin typeface="Agency FB"/>
                <a:ea typeface="微软雅黑"/>
              </a:rPr>
              <a:t>[6] I. Sharafaldin, A.H. Lashkari, A.A. Ghorbani, Toward generating a new intrusion detection dataset and intrusion traffic characterization, in: ICISSp,Vol, 1, 2018, pp. 108</a:t>
            </a:r>
            <a:r>
              <a:rPr lang="zh-CN" altLang="zh-CN" sz="1600">
                <a:solidFill>
                  <a:srgbClr val="FFFFFF"/>
                </a:solidFill>
                <a:latin typeface="Agency FB"/>
                <a:ea typeface="微软雅黑"/>
              </a:rPr>
              <a:t>–</a:t>
            </a:r>
            <a:r>
              <a:rPr lang="en-US" altLang="en-US" sz="1600">
                <a:solidFill>
                  <a:srgbClr val="FFFFFF"/>
                </a:solidFill>
                <a:latin typeface="Agency FB"/>
                <a:ea typeface="微软雅黑"/>
              </a:rPr>
              <a:t>116.</a:t>
            </a:r>
          </a:p>
          <a:p>
            <a:pPr lvl="0"/>
            <a:r>
              <a:rPr lang="en-US" altLang="en-US" sz="1600">
                <a:solidFill>
                  <a:srgbClr val="FFFFFF"/>
                </a:solidFill>
                <a:latin typeface="Agency FB"/>
                <a:ea typeface="微软雅黑"/>
              </a:rPr>
              <a:t>[7] M. Jabbar, R. Aluvalu, RFAODE: A novel ensemble intrusion detection system, Procedia Comput. Sci. 115 (2017) 226</a:t>
            </a:r>
            <a:r>
              <a:rPr lang="zh-CN" altLang="zh-CN" sz="1600">
                <a:solidFill>
                  <a:srgbClr val="FFFFFF"/>
                </a:solidFill>
                <a:latin typeface="Agency FB"/>
                <a:ea typeface="微软雅黑"/>
              </a:rPr>
              <a:t>–</a:t>
            </a:r>
            <a:r>
              <a:rPr lang="en-US" altLang="en-US" sz="1600">
                <a:solidFill>
                  <a:srgbClr val="FFFFFF"/>
                </a:solidFill>
                <a:latin typeface="Agency FB"/>
                <a:ea typeface="微软雅黑"/>
              </a:rPr>
              <a:t>234.</a:t>
            </a:r>
          </a:p>
          <a:p>
            <a:pPr lvl="0"/>
            <a:r>
              <a:rPr lang="en-US" altLang="en-US" sz="1600">
                <a:solidFill>
                  <a:srgbClr val="FFFFFF"/>
                </a:solidFill>
                <a:latin typeface="Agency FB"/>
                <a:ea typeface="微软雅黑"/>
              </a:rPr>
              <a:t>[8] S.U. Jan, S. Ahmed, V. Shakhov, I. Koo, Toward a lightweight intrusion detection system for the internet of things, IEEE Access 7 (2019) 42450</a:t>
            </a:r>
            <a:r>
              <a:rPr lang="zh-CN" altLang="zh-CN" sz="1600">
                <a:solidFill>
                  <a:srgbClr val="FFFFFF"/>
                </a:solidFill>
                <a:latin typeface="Agency FB"/>
                <a:ea typeface="微软雅黑"/>
              </a:rPr>
              <a:t>–</a:t>
            </a:r>
            <a:r>
              <a:rPr lang="en-US" altLang="en-US" sz="1600">
                <a:solidFill>
                  <a:srgbClr val="FFFFFF"/>
                </a:solidFill>
                <a:latin typeface="Agency FB"/>
                <a:ea typeface="微软雅黑"/>
              </a:rPr>
              <a:t>42471.</a:t>
            </a:r>
          </a:p>
          <a:p>
            <a:pPr lvl="0"/>
            <a:r>
              <a:rPr lang="en-US" altLang="en-US" sz="1600">
                <a:solidFill>
                  <a:srgbClr val="FFFFFF"/>
                </a:solidFill>
                <a:latin typeface="Agency FB"/>
                <a:ea typeface="微软雅黑"/>
              </a:rPr>
              <a:t>[9] E. Anthi, L. Williams, M. Słowińska, G. Theodorakopoulos, P. Burnap, A supervised intrusion detection system for smart home IoT devices, IEEE Internet Things J. 6 (5) (2019) 9042</a:t>
            </a:r>
            <a:r>
              <a:rPr lang="zh-CN" altLang="zh-CN" sz="1600">
                <a:solidFill>
                  <a:srgbClr val="FFFFFF"/>
                </a:solidFill>
                <a:latin typeface="Agency FB"/>
                <a:ea typeface="微软雅黑"/>
              </a:rPr>
              <a:t>–</a:t>
            </a:r>
            <a:r>
              <a:rPr lang="en-US" altLang="en-US" sz="1600">
                <a:solidFill>
                  <a:srgbClr val="FFFFFF"/>
                </a:solidFill>
                <a:latin typeface="Agency FB"/>
                <a:ea typeface="微软雅黑"/>
              </a:rPr>
              <a:t>9053.</a:t>
            </a:r>
          </a:p>
          <a:p>
            <a:pPr lvl="0"/>
            <a:r>
              <a:rPr lang="en-US" altLang="en-US" sz="1600">
                <a:solidFill>
                  <a:srgbClr val="FFFFFF"/>
                </a:solidFill>
                <a:latin typeface="Agency FB"/>
                <a:ea typeface="微软雅黑"/>
              </a:rPr>
              <a:t>[10] M. Al-Omari, M. Rawashdeh, F. Qutaishat, A.H. Mohammad, N. Ababneh,An intelligent tree-based intrusion detection model for cyber security, J. Netw. Syst. Manage. 29 (2) (2021) 1</a:t>
            </a:r>
            <a:r>
              <a:rPr lang="zh-CN" altLang="zh-CN" sz="1600">
                <a:solidFill>
                  <a:srgbClr val="FFFFFF"/>
                </a:solidFill>
                <a:latin typeface="Agency FB"/>
                <a:ea typeface="微软雅黑"/>
              </a:rPr>
              <a:t>–</a:t>
            </a:r>
            <a:r>
              <a:rPr lang="en-US" altLang="en-US" sz="1600">
                <a:solidFill>
                  <a:srgbClr val="FFFFFF"/>
                </a:solidFill>
                <a:latin typeface="Agency FB"/>
                <a:ea typeface="微软雅黑"/>
              </a:rPr>
              <a:t>18.</a:t>
            </a:r>
          </a:p>
          <a:p>
            <a:pPr lvl="0"/>
            <a:r>
              <a:rPr lang="en-US" altLang="en-US" sz="1600">
                <a:solidFill>
                  <a:srgbClr val="FFFFFF"/>
                </a:solidFill>
                <a:latin typeface="Agency FB"/>
                <a:ea typeface="微软雅黑"/>
              </a:rPr>
              <a:t>[11] H. Hindy, E. Bayne, M. Bures, R. Atkinson, C. Tachtatzis, X. Bellekens, Machine learning based IoT intrusion detection system: An MQTT case study (MQTT-IoT-IDS2020 dataset), 2020, arXiv preprint arXiv:2006.15340.</a:t>
            </a:r>
          </a:p>
          <a:p>
            <a:pPr lvl="0"/>
            <a:r>
              <a:rPr lang="en-US" altLang="en-US" sz="1600">
                <a:solidFill>
                  <a:srgbClr val="FFFFFF"/>
                </a:solidFill>
                <a:latin typeface="Agency FB"/>
                <a:ea typeface="微软雅黑"/>
              </a:rPr>
              <a:t>[12] P.F. de Araujo-Filho, G. Kaddoum, D.R. Campelo, A.G. Santos, D. Macêdo, C. Zanchettin, Intrusion detection for cyber-physical systems using generative adversarial networks in fog environment, IEEE Internet Things J. (2020).</a:t>
            </a:r>
          </a:p>
          <a:p>
            <a:pPr lvl="0"/>
            <a:r>
              <a:rPr lang="en-US" altLang="en-US" sz="1600">
                <a:solidFill>
                  <a:srgbClr val="FFFFFF"/>
                </a:solidFill>
                <a:latin typeface="Agency FB"/>
                <a:ea typeface="微软雅黑"/>
              </a:rPr>
              <a:t>[13] M. Abdel-Basset, V. Chang, H. Hawash, R.K. Chakrabortty, M. Ryan, DeepIFS: Intrusion detection approach for IIoT traffic in fog environment, IEEE Trans. Ind. Inf. (2020).</a:t>
            </a:r>
          </a:p>
          <a:p>
            <a:pPr lvl="0"/>
            <a:r>
              <a:rPr lang="en-US" altLang="en-US" sz="1600">
                <a:solidFill>
                  <a:srgbClr val="FFFFFF"/>
                </a:solidFill>
                <a:latin typeface="Agency FB"/>
                <a:ea typeface="微软雅黑"/>
              </a:rPr>
              <a:t>[14] Y. Chen, N. Ashizawa, C.K. Yeo, N. Yanai, S. Yean, Multi-scale self-organizing map assisted deep autoencoding Gaussian mixture model for unsupervised intrusion detection, Knowl.-Based Syst. 224 (2021) 107086.</a:t>
            </a:r>
          </a:p>
          <a:p>
            <a:pPr lvl="0"/>
            <a:r>
              <a:rPr lang="en-US" altLang="en-US" sz="1600">
                <a:solidFill>
                  <a:srgbClr val="FFFFFF"/>
                </a:solidFill>
                <a:latin typeface="Agency FB"/>
                <a:ea typeface="Agency FB"/>
              </a:rPr>
              <a:t>[15] M. Habib, I. Aljarah, H. Faris, A modified multi-objective particle swarm optimizer-based Lévy flight: An approach toward intrusion detection in </a:t>
            </a:r>
            <a:r>
              <a:rPr lang="zh-CN" altLang="zh-CN" sz="1600">
                <a:solidFill>
                  <a:srgbClr val="FFFFFF"/>
                </a:solidFill>
                <a:latin typeface="Agency FB"/>
                <a:ea typeface="Agency FB"/>
              </a:rPr>
              <a:t>internet of things, Arab. J. Sci.
Eng. 45 (8) (2020) 6081–6108.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54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3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320000">
            <a:off x="3597399" y="666070"/>
            <a:ext cx="5374594" cy="4630173"/>
            <a:chOff x="3404893" y="666070"/>
            <a:chExt cx="5374594" cy="4630173"/>
          </a:xfrm>
        </p:grpSpPr>
        <p:sp>
          <p:nvSpPr>
            <p:cNvPr id="2" name="等腰三角形 1"/>
            <p:cNvSpPr/>
            <p:nvPr/>
          </p:nvSpPr>
          <p:spPr>
            <a:xfrm>
              <a:off x="3466513" y="704830"/>
              <a:ext cx="5258974" cy="4533598"/>
            </a:xfrm>
            <a:prstGeom prst="triangle">
              <a:avLst/>
            </a:prstGeom>
            <a:noFill/>
            <a:ln w="12700">
              <a:solidFill>
                <a:schemeClr val="bg1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6049620" y="666070"/>
              <a:ext cx="108000" cy="108000"/>
            </a:xfrm>
            <a:prstGeom prst="ellips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404893" y="5188243"/>
              <a:ext cx="108000" cy="108000"/>
            </a:xfrm>
            <a:prstGeom prst="ellips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8671487" y="5188243"/>
              <a:ext cx="108000" cy="108000"/>
            </a:xfrm>
            <a:prstGeom prst="ellips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034971" y="1530614"/>
            <a:ext cx="4122058" cy="4122058"/>
            <a:chOff x="4034971" y="1530614"/>
            <a:chExt cx="4122058" cy="4122058"/>
          </a:xfrm>
        </p:grpSpPr>
        <p:sp>
          <p:nvSpPr>
            <p:cNvPr id="29" name="椭圆 28"/>
            <p:cNvSpPr/>
            <p:nvPr/>
          </p:nvSpPr>
          <p:spPr>
            <a:xfrm>
              <a:off x="4034971" y="1530614"/>
              <a:ext cx="4122058" cy="4122058"/>
            </a:xfrm>
            <a:prstGeom prst="ellipse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201982" y="2405932"/>
              <a:ext cx="2017486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zh-CN" altLang="en-US" sz="8000">
                <a:solidFill>
                  <a:schemeClr val="bg1"/>
                </a:solidFill>
                <a:latin typeface="Agency FB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4892994" y="3790381"/>
              <a:ext cx="2386211" cy="0"/>
            </a:xfrm>
            <a:prstGeom prst="line">
              <a:avLst/>
            </a:prstGeom>
            <a:ln w="6350">
              <a:solidFill>
                <a:schemeClr val="bg1"/>
              </a:solidFill>
              <a:prstDash val="solid"/>
              <a:miter/>
            </a:ln>
          </p:spPr>
        </p:cxnSp>
        <p:sp>
          <p:nvSpPr>
            <p:cNvPr id="28" name="文本框 27"/>
            <p:cNvSpPr txBox="1"/>
            <p:nvPr/>
          </p:nvSpPr>
          <p:spPr>
            <a:xfrm>
              <a:off x="4647682" y="3889096"/>
              <a:ext cx="316125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7200">
                  <a:solidFill>
                    <a:schemeClr val="bg1"/>
                  </a:solidFill>
                  <a:latin typeface="Agency FB"/>
                  <a:ea typeface="方正兰亭粗黑_GBK"/>
                </a:rPr>
                <a:t>Thank You</a:t>
              </a:r>
              <a:endParaRPr lang="zh-CN" altLang="en-US" sz="7200">
                <a:solidFill>
                  <a:schemeClr val="bg1"/>
                </a:solidFill>
                <a:latin typeface="Agency FB"/>
                <a:ea typeface="方正兰亭粗黑_GBK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32060" y="5022216"/>
            <a:ext cx="753746" cy="734645"/>
            <a:chOff x="1032060" y="5022216"/>
            <a:chExt cx="753746" cy="734645"/>
          </a:xfrm>
        </p:grpSpPr>
        <p:sp>
          <p:nvSpPr>
            <p:cNvPr id="42" name="等腰三角形 41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44" name="等腰三角形 43"/>
          <p:cNvSpPr/>
          <p:nvPr/>
        </p:nvSpPr>
        <p:spPr>
          <a:xfrm rot="16200000" flipH="1" flipV="1">
            <a:off x="10561436" y="2089522"/>
            <a:ext cx="466193" cy="401891"/>
          </a:xfrm>
          <a:prstGeom prst="triangle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5" name="等腰三角形 44"/>
          <p:cNvSpPr/>
          <p:nvPr/>
        </p:nvSpPr>
        <p:spPr>
          <a:xfrm rot="5400000" flipV="1">
            <a:off x="10835395" y="2837059"/>
            <a:ext cx="312202" cy="26914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6" name="等腰三角形 45"/>
          <p:cNvSpPr/>
          <p:nvPr/>
        </p:nvSpPr>
        <p:spPr>
          <a:xfrm rot="20034423" flipH="1" flipV="1">
            <a:off x="10265617" y="3528425"/>
            <a:ext cx="466193" cy="401891"/>
          </a:xfrm>
          <a:prstGeom prst="triangle">
            <a:avLst/>
          </a:prstGeom>
          <a:noFill/>
          <a:ln w="12700">
            <a:solidFill>
              <a:srgbClr val="CCCC33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7" name="等腰三角形 46"/>
          <p:cNvSpPr/>
          <p:nvPr/>
        </p:nvSpPr>
        <p:spPr>
          <a:xfrm rot="3050067" flipH="1" flipV="1">
            <a:off x="1101977" y="3288413"/>
            <a:ext cx="466193" cy="4018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7D52AB4-8D27-45BE-BC86-BE679F69E0C5}"/>
              </a:ext>
            </a:extLst>
          </p:cNvPr>
          <p:cNvSpPr txBox="1"/>
          <p:nvPr/>
        </p:nvSpPr>
        <p:spPr>
          <a:xfrm>
            <a:off x="3741821" y="1709886"/>
            <a:ext cx="5600700" cy="2101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 sz="4400">
                <a:solidFill>
                  <a:srgbClr val="FFFFFF"/>
                </a:solidFill>
                <a:latin typeface="Agency FB"/>
                <a:ea typeface="微软雅黑"/>
              </a:rPr>
              <a:t>Intrusion Detection System</a:t>
            </a:r>
          </a:p>
          <a:p>
            <a:pPr lvl="0"/>
            <a:r>
              <a:rPr lang="en-US" altLang="en-US" sz="4400">
                <a:solidFill>
                  <a:srgbClr val="FFFFFF"/>
                </a:solidFill>
                <a:latin typeface="Agency FB"/>
                <a:ea typeface="微软雅黑"/>
              </a:rPr>
              <a:t>                 and</a:t>
            </a:r>
          </a:p>
          <a:p>
            <a:pPr lvl="0"/>
            <a:r>
              <a:rPr lang="en-US" altLang="en-US" sz="4400">
                <a:solidFill>
                  <a:srgbClr val="FFFFFF"/>
                </a:solidFill>
                <a:latin typeface="Agency FB"/>
                <a:ea typeface="微软雅黑"/>
              </a:rPr>
              <a:t>Impact of IDS on Humans</a:t>
            </a:r>
            <a:endParaRPr lang="zh-CN" altLang="zh-CN" sz="4400">
              <a:solidFill>
                <a:srgbClr val="FFFFFF"/>
              </a:solidFill>
              <a:latin typeface="Agency FB"/>
            </a:endParaRPr>
          </a:p>
        </p:txBody>
      </p:sp>
    </p:spTree>
    <p:extLst>
      <p:ext uri="{BB962C8B-B14F-4D97-AF65-F5344CB8AC3E}">
        <p14:creationId xmlns:p14="http://schemas.microsoft.com/office/powerpoint/2010/main" val="3869401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48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3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mc="http://schemas.openxmlformats.org/markup-compatibility/2006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418771"/>
            <a:ext cx="12192000" cy="4020457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文本框 content"/>
          <p:cNvSpPr txBox="1"/>
          <p:nvPr/>
        </p:nvSpPr>
        <p:spPr>
          <a:xfrm>
            <a:off x="64632" y="2458790"/>
            <a:ext cx="27286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>
              <a:defRPr sz="3200">
                <a:solidFill>
                  <a:schemeClr val="bg1"/>
                </a:solidFill>
                <a:latin typeface="Agency FB"/>
              </a:defRPr>
            </a:lvl1pPr>
          </a:lstStyle>
          <a:p>
            <a:r>
              <a:rPr lang="en-US" altLang="zh-CN" sz="8000"/>
              <a:t>content</a:t>
            </a:r>
            <a:endParaRPr lang="zh-CN" altLang="en-US" sz="8000"/>
          </a:p>
        </p:txBody>
      </p:sp>
      <p:cxnSp>
        <p:nvCxnSpPr>
          <p:cNvPr id="7" name="直接连接符 6"/>
          <p:cNvCxnSpPr/>
          <p:nvPr/>
        </p:nvCxnSpPr>
        <p:spPr>
          <a:xfrm>
            <a:off x="2927350" y="2504267"/>
            <a:ext cx="0" cy="1607260"/>
          </a:xfrm>
          <a:prstGeom prst="line">
            <a:avLst/>
          </a:prstGeom>
          <a:ln w="6350">
            <a:solidFill>
              <a:schemeClr val="bg1"/>
            </a:solidFill>
            <a:prstDash val="solid"/>
            <a:miter/>
          </a:ln>
        </p:spPr>
      </p:cxnSp>
      <p:grpSp>
        <p:nvGrpSpPr>
          <p:cNvPr id="2" name="组合 1"/>
          <p:cNvGrpSpPr/>
          <p:nvPr/>
        </p:nvGrpSpPr>
        <p:grpSpPr>
          <a:xfrm>
            <a:off x="3203199" y="2260452"/>
            <a:ext cx="490610" cy="646331"/>
            <a:chOff x="3203199" y="2260452"/>
            <a:chExt cx="490610" cy="646331"/>
          </a:xfrm>
        </p:grpSpPr>
        <p:sp>
          <p:nvSpPr>
            <p:cNvPr id="10" name="矩形 9"/>
            <p:cNvSpPr/>
            <p:nvPr/>
          </p:nvSpPr>
          <p:spPr>
            <a:xfrm>
              <a:off x="3225809" y="2349618"/>
              <a:ext cx="468000" cy="468000"/>
            </a:xfrm>
            <a:prstGeom prst="rect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03199" y="2260452"/>
              <a:ext cx="47897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>
                  <a:solidFill>
                    <a:schemeClr val="bg1"/>
                  </a:solidFill>
                  <a:latin typeface="Agency FB"/>
                </a:rPr>
                <a:t>01</a:t>
              </a:r>
              <a:endParaRPr lang="zh-CN" altLang="en-US" sz="3600">
                <a:solidFill>
                  <a:schemeClr val="bg1"/>
                </a:solidFill>
                <a:latin typeface="Agency FB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757074" y="2287437"/>
            <a:ext cx="42526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Agency FB"/>
              </a:rPr>
              <a:t>MECNN</a:t>
            </a:r>
            <a:endParaRPr lang="zh-CN" altLang="en-US" sz="3200">
              <a:solidFill>
                <a:schemeClr val="bg1"/>
              </a:solidFill>
              <a:latin typeface="Agency FB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322162" y="2285166"/>
            <a:ext cx="668791" cy="646331"/>
            <a:chOff x="7322162" y="2285166"/>
            <a:chExt cx="668791" cy="646331"/>
          </a:xfrm>
        </p:grpSpPr>
        <p:sp>
          <p:nvSpPr>
            <p:cNvPr id="31" name="矩形 30"/>
            <p:cNvSpPr/>
            <p:nvPr/>
          </p:nvSpPr>
          <p:spPr>
            <a:xfrm>
              <a:off x="7359287" y="2349618"/>
              <a:ext cx="468000" cy="468000"/>
            </a:xfrm>
            <a:prstGeom prst="rect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322162" y="2285166"/>
              <a:ext cx="66879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>
                  <a:solidFill>
                    <a:schemeClr val="bg1"/>
                  </a:solidFill>
                  <a:latin typeface="Agency FB"/>
                </a:rPr>
                <a:t>02</a:t>
              </a:r>
              <a:endParaRPr lang="zh-CN" altLang="en-US" sz="3600">
                <a:solidFill>
                  <a:schemeClr val="bg1"/>
                </a:solidFill>
                <a:latin typeface="Agency FB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7990953" y="2272728"/>
            <a:ext cx="42526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>
              <a:defRPr sz="3200">
                <a:solidFill>
                  <a:schemeClr val="bg1"/>
                </a:solidFill>
                <a:latin typeface="Agency FB"/>
              </a:defRPr>
            </a:lvl1pPr>
          </a:lstStyle>
          <a:p>
            <a:r>
              <a:rPr lang="en-US" altLang="zh-CN"/>
              <a:t>Fog Computing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3174170" y="3693063"/>
            <a:ext cx="657601" cy="646331"/>
            <a:chOff x="3174170" y="3693063"/>
            <a:chExt cx="657601" cy="646331"/>
          </a:xfrm>
        </p:grpSpPr>
        <p:sp>
          <p:nvSpPr>
            <p:cNvPr id="35" name="矩形 34"/>
            <p:cNvSpPr/>
            <p:nvPr/>
          </p:nvSpPr>
          <p:spPr>
            <a:xfrm>
              <a:off x="3225809" y="3782229"/>
              <a:ext cx="468000" cy="468000"/>
            </a:xfrm>
            <a:prstGeom prst="rect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174170" y="3693063"/>
              <a:ext cx="65760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>
                  <a:solidFill>
                    <a:schemeClr val="bg1"/>
                  </a:solidFill>
                  <a:latin typeface="Agency FB"/>
                </a:rPr>
                <a:t>03</a:t>
              </a:r>
              <a:endParaRPr lang="zh-CN" altLang="en-US" sz="3600">
                <a:solidFill>
                  <a:schemeClr val="bg1"/>
                </a:solidFill>
                <a:latin typeface="Agency FB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3745448" y="3735770"/>
            <a:ext cx="42526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>
              <a:defRPr sz="3200">
                <a:solidFill>
                  <a:schemeClr val="bg1"/>
                </a:solidFill>
                <a:latin typeface="Agency FB"/>
              </a:defRPr>
            </a:lvl1pPr>
          </a:lstStyle>
          <a:p>
            <a:r>
              <a:rPr lang="en-US" altLang="zh-CN"/>
              <a:t>Intrusion Detection System</a:t>
            </a:r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7322163" y="3693063"/>
            <a:ext cx="668790" cy="646331"/>
            <a:chOff x="7322163" y="3693063"/>
            <a:chExt cx="668790" cy="646331"/>
          </a:xfrm>
        </p:grpSpPr>
        <p:sp>
          <p:nvSpPr>
            <p:cNvPr id="39" name="矩形 38"/>
            <p:cNvSpPr/>
            <p:nvPr/>
          </p:nvSpPr>
          <p:spPr>
            <a:xfrm>
              <a:off x="7359287" y="3782229"/>
              <a:ext cx="468000" cy="468000"/>
            </a:xfrm>
            <a:prstGeom prst="rect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7322163" y="3693063"/>
              <a:ext cx="66879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>
                  <a:solidFill>
                    <a:schemeClr val="bg1"/>
                  </a:solidFill>
                  <a:latin typeface="Agency FB"/>
                </a:rPr>
                <a:t>04</a:t>
              </a:r>
              <a:endParaRPr lang="zh-CN" altLang="en-US" sz="3600">
                <a:solidFill>
                  <a:schemeClr val="bg1"/>
                </a:solidFill>
                <a:latin typeface="Agency FB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7990953" y="3735771"/>
            <a:ext cx="42526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>
              <a:defRPr sz="3200">
                <a:solidFill>
                  <a:schemeClr val="bg1"/>
                </a:solidFill>
                <a:latin typeface="Agency FB"/>
              </a:defRPr>
            </a:lvl1pPr>
          </a:lstStyle>
          <a:p>
            <a:r>
              <a:rPr lang="en-US" altLang="zh-CN"/>
              <a:t>Impact of IDS on Humans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0"/>
    </mc:Choice>
    <mc:Fallback>
      <p:transition spd="slow" advTm="7000"/>
    </mc:Fallback>
  </mc:AlternateContent>
  <p:timing>
    <p:tnLst>
      <p:par>
        <p:cTn id="60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40"/>
                            </p:stCondLst>
                            <p:childTnLst>
                              <p:par>
                                <p:cTn id="1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6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90"/>
                            </p:stCondLst>
                            <p:childTnLst>
                              <p:par>
                                <p:cTn id="2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1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40"/>
                            </p:stCondLst>
                            <p:childTnLst>
                              <p:par>
                                <p:cTn id="3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6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90"/>
                            </p:stCondLst>
                            <p:childTnLst>
                              <p:par>
                                <p:cTn id="5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1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16="http://schemas.microsoft.com/office/drawing/2014/main"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81294" y="2875949"/>
            <a:ext cx="1093428" cy="1107996"/>
            <a:chOff x="5373389" y="1475219"/>
            <a:chExt cx="1812175" cy="1836319"/>
          </a:xfrm>
        </p:grpSpPr>
        <p:sp>
          <p:nvSpPr>
            <p:cNvPr id="8" name="矩形 7"/>
            <p:cNvSpPr/>
            <p:nvPr/>
          </p:nvSpPr>
          <p:spPr>
            <a:xfrm>
              <a:off x="5373389" y="1689609"/>
              <a:ext cx="1440000" cy="1440000"/>
            </a:xfrm>
            <a:prstGeom prst="rect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485629" y="1475219"/>
              <a:ext cx="1699935" cy="18363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6600">
                  <a:solidFill>
                    <a:schemeClr val="bg1"/>
                  </a:solidFill>
                  <a:latin typeface="Agency FB"/>
                </a:rPr>
                <a:t>01</a:t>
              </a:r>
              <a:endParaRPr lang="zh-CN" altLang="en-US" sz="6600">
                <a:solidFill>
                  <a:schemeClr val="bg1"/>
                </a:solidFill>
                <a:latin typeface="Agency FB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5074722" y="2931908"/>
            <a:ext cx="67447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000" b="1">
                <a:solidFill>
                  <a:schemeClr val="bg1"/>
                </a:solidFill>
                <a:latin typeface="Agency FB"/>
                <a:ea typeface="微软雅黑"/>
              </a:rPr>
              <a:t>MECNN</a:t>
            </a:r>
            <a:endParaRPr lang="zh-CN" altLang="en-US" sz="6000" b="1">
              <a:solidFill>
                <a:schemeClr val="bg1"/>
              </a:solidFill>
              <a:latin typeface="Agency FB"/>
              <a:ea typeface="微软雅黑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H="1">
            <a:off x="228724" y="3433011"/>
            <a:ext cx="3168000" cy="36763"/>
          </a:xfrm>
          <a:prstGeom prst="line">
            <a:avLst/>
          </a:prstGeom>
          <a:ln w="38100">
            <a:solidFill>
              <a:schemeClr val="bg1"/>
            </a:solidFill>
            <a:prstDash val="solid"/>
            <a:miter/>
          </a:ln>
        </p:spPr>
      </p:cxnSp>
      <p:sp>
        <p:nvSpPr>
          <p:cNvPr id="18" name="任意多边形 17"/>
          <p:cNvSpPr/>
          <p:nvPr/>
        </p:nvSpPr>
        <p:spPr>
          <a:xfrm>
            <a:off x="-16042" y="0"/>
            <a:ext cx="4203032" cy="6849979"/>
          </a:xfrm>
          <a:custGeom>
            <a:avLst/>
            <a:gdLst>
              <a:gd name="connsiteX0" fmla="*/ 3053125 w 4203032"/>
              <a:gd name="connsiteY0" fmla="*/ 0 h 6849979"/>
              <a:gd name="connsiteX1" fmla="*/ 3384884 w 4203032"/>
              <a:gd name="connsiteY1" fmla="*/ 0 h 6849979"/>
              <a:gd name="connsiteX2" fmla="*/ 352926 w 4203032"/>
              <a:gd name="connsiteY2" fmla="*/ 3481137 h 6849979"/>
              <a:gd name="connsiteX3" fmla="*/ 4203032 w 4203032"/>
              <a:gd name="connsiteY3" fmla="*/ 6849979 h 6849979"/>
              <a:gd name="connsiteX4" fmla="*/ 3978442 w 4203032"/>
              <a:gd name="connsiteY4" fmla="*/ 6849979 h 6849979"/>
              <a:gd name="connsiteX5" fmla="*/ 0 w 4203032"/>
              <a:gd name="connsiteY5" fmla="*/ 3416968 h 6849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03032" h="6849979">
                <a:moveTo>
                  <a:pt x="3053125" y="0"/>
                </a:moveTo>
                <a:lnTo>
                  <a:pt x="3384884" y="0"/>
                </a:lnTo>
                <a:lnTo>
                  <a:pt x="352926" y="3481137"/>
                </a:lnTo>
                <a:lnTo>
                  <a:pt x="4203032" y="6849979"/>
                </a:lnTo>
                <a:lnTo>
                  <a:pt x="3978442" y="6849979"/>
                </a:lnTo>
                <a:lnTo>
                  <a:pt x="0" y="34169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366500" y="3343011"/>
            <a:ext cx="180000" cy="180000"/>
          </a:xfrm>
          <a:prstGeom prst="ellipse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7" name="等腰三角形 26"/>
          <p:cNvSpPr/>
          <p:nvPr/>
        </p:nvSpPr>
        <p:spPr>
          <a:xfrm rot="16200000" flipH="1" flipV="1">
            <a:off x="11026657" y="725943"/>
            <a:ext cx="466193" cy="401891"/>
          </a:xfrm>
          <a:prstGeom prst="triangle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8" name="等腰三角形 27"/>
          <p:cNvSpPr/>
          <p:nvPr/>
        </p:nvSpPr>
        <p:spPr>
          <a:xfrm rot="5400000" flipV="1">
            <a:off x="11300616" y="1473480"/>
            <a:ext cx="312202" cy="26914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0" name="等腰三角形 29"/>
          <p:cNvSpPr/>
          <p:nvPr/>
        </p:nvSpPr>
        <p:spPr>
          <a:xfrm rot="20034423" flipH="1" flipV="1">
            <a:off x="10730838" y="2164846"/>
            <a:ext cx="466193" cy="401891"/>
          </a:xfrm>
          <a:prstGeom prst="triangle">
            <a:avLst/>
          </a:prstGeom>
          <a:noFill/>
          <a:ln w="12700">
            <a:solidFill>
              <a:srgbClr val="CCCC33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342254" y="5589588"/>
            <a:ext cx="753746" cy="734645"/>
            <a:chOff x="1032060" y="5022216"/>
            <a:chExt cx="753746" cy="734645"/>
          </a:xfrm>
        </p:grpSpPr>
        <p:sp>
          <p:nvSpPr>
            <p:cNvPr id="32" name="等腰三角形 31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34" name="等腰三角形 33"/>
          <p:cNvSpPr/>
          <p:nvPr/>
        </p:nvSpPr>
        <p:spPr>
          <a:xfrm rot="3050067" flipH="1" flipV="1">
            <a:off x="9475957" y="5333620"/>
            <a:ext cx="466193" cy="4018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157352" y="-4185"/>
            <a:ext cx="4174003" cy="6849979"/>
          </a:xfrm>
          <a:custGeom>
            <a:avLst/>
            <a:gdLst>
              <a:gd name="connsiteX0" fmla="*/ 3053125 w 4203032"/>
              <a:gd name="connsiteY0" fmla="*/ 0 h 6849979"/>
              <a:gd name="connsiteX1" fmla="*/ 3384884 w 4203032"/>
              <a:gd name="connsiteY1" fmla="*/ 0 h 6849979"/>
              <a:gd name="connsiteX2" fmla="*/ 352926 w 4203032"/>
              <a:gd name="connsiteY2" fmla="*/ 3481137 h 6849979"/>
              <a:gd name="connsiteX3" fmla="*/ 4203032 w 4203032"/>
              <a:gd name="connsiteY3" fmla="*/ 6849979 h 6849979"/>
              <a:gd name="connsiteX4" fmla="*/ 3978442 w 4203032"/>
              <a:gd name="connsiteY4" fmla="*/ 6849979 h 6849979"/>
              <a:gd name="connsiteX5" fmla="*/ 0 w 4203032"/>
              <a:gd name="connsiteY5" fmla="*/ 3416968 h 6849979"/>
              <a:gd name="connsiteX0-1" fmla="*/ 3053125 w 4203032"/>
              <a:gd name="connsiteY0-2" fmla="*/ 0 h 6849979"/>
              <a:gd name="connsiteX1-3" fmla="*/ 3384884 w 4203032"/>
              <a:gd name="connsiteY1-4" fmla="*/ 0 h 6849979"/>
              <a:gd name="connsiteX2-5" fmla="*/ 222297 w 4203032"/>
              <a:gd name="connsiteY2-6" fmla="*/ 3466623 h 6849979"/>
              <a:gd name="connsiteX3-7" fmla="*/ 4203032 w 4203032"/>
              <a:gd name="connsiteY3-8" fmla="*/ 6849979 h 6849979"/>
              <a:gd name="connsiteX4-9" fmla="*/ 3978442 w 4203032"/>
              <a:gd name="connsiteY4-10" fmla="*/ 6849979 h 6849979"/>
              <a:gd name="connsiteX5-11" fmla="*/ 0 w 4203032"/>
              <a:gd name="connsiteY5-12" fmla="*/ 3416968 h 6849979"/>
              <a:gd name="connsiteX6" fmla="*/ 3053125 w 4203032"/>
              <a:gd name="connsiteY6" fmla="*/ 0 h 6849979"/>
              <a:gd name="connsiteX0-13" fmla="*/ 3053125 w 4203032"/>
              <a:gd name="connsiteY0-14" fmla="*/ 0 h 6849979"/>
              <a:gd name="connsiteX1-15" fmla="*/ 3297799 w 4203032"/>
              <a:gd name="connsiteY1-16" fmla="*/ 0 h 6849979"/>
              <a:gd name="connsiteX2-17" fmla="*/ 222297 w 4203032"/>
              <a:gd name="connsiteY2-18" fmla="*/ 3466623 h 6849979"/>
              <a:gd name="connsiteX3-19" fmla="*/ 4203032 w 4203032"/>
              <a:gd name="connsiteY3-20" fmla="*/ 6849979 h 6849979"/>
              <a:gd name="connsiteX4-21" fmla="*/ 3978442 w 4203032"/>
              <a:gd name="connsiteY4-22" fmla="*/ 6849979 h 6849979"/>
              <a:gd name="connsiteX5-23" fmla="*/ 0 w 4203032"/>
              <a:gd name="connsiteY5-24" fmla="*/ 3416968 h 6849979"/>
              <a:gd name="connsiteX6-25" fmla="*/ 3053125 w 4203032"/>
              <a:gd name="connsiteY6-26" fmla="*/ 0 h 6849979"/>
              <a:gd name="connsiteX0-27" fmla="*/ 3053125 w 4174003"/>
              <a:gd name="connsiteY0-28" fmla="*/ 0 h 6849979"/>
              <a:gd name="connsiteX1-29" fmla="*/ 3297799 w 4174003"/>
              <a:gd name="connsiteY1-30" fmla="*/ 0 h 6849979"/>
              <a:gd name="connsiteX2-31" fmla="*/ 222297 w 4174003"/>
              <a:gd name="connsiteY2-32" fmla="*/ 3466623 h 6849979"/>
              <a:gd name="connsiteX3-33" fmla="*/ 4174003 w 4174003"/>
              <a:gd name="connsiteY3-34" fmla="*/ 6849979 h 6849979"/>
              <a:gd name="connsiteX4-35" fmla="*/ 3978442 w 4174003"/>
              <a:gd name="connsiteY4-36" fmla="*/ 6849979 h 6849979"/>
              <a:gd name="connsiteX5-37" fmla="*/ 0 w 4174003"/>
              <a:gd name="connsiteY5-38" fmla="*/ 3416968 h 6849979"/>
              <a:gd name="connsiteX6-39" fmla="*/ 3053125 w 4174003"/>
              <a:gd name="connsiteY6-40" fmla="*/ 0 h 6849979"/>
              <a:gd name="connsiteX0-41" fmla="*/ 3053125 w 4174003"/>
              <a:gd name="connsiteY0-42" fmla="*/ 0 h 6849979"/>
              <a:gd name="connsiteX1-43" fmla="*/ 3225227 w 4174003"/>
              <a:gd name="connsiteY1-44" fmla="*/ 0 h 6849979"/>
              <a:gd name="connsiteX2-45" fmla="*/ 222297 w 4174003"/>
              <a:gd name="connsiteY2-46" fmla="*/ 3466623 h 6849979"/>
              <a:gd name="connsiteX3-47" fmla="*/ 4174003 w 4174003"/>
              <a:gd name="connsiteY3-48" fmla="*/ 6849979 h 6849979"/>
              <a:gd name="connsiteX4-49" fmla="*/ 3978442 w 4174003"/>
              <a:gd name="connsiteY4-50" fmla="*/ 6849979 h 6849979"/>
              <a:gd name="connsiteX5-51" fmla="*/ 0 w 4174003"/>
              <a:gd name="connsiteY5-52" fmla="*/ 3416968 h 6849979"/>
              <a:gd name="connsiteX6-53" fmla="*/ 3053125 w 4174003"/>
              <a:gd name="connsiteY6-54" fmla="*/ 0 h 68499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4174003" h="6849979">
                <a:moveTo>
                  <a:pt x="3053125" y="0"/>
                </a:moveTo>
                <a:lnTo>
                  <a:pt x="3225227" y="0"/>
                </a:lnTo>
                <a:lnTo>
                  <a:pt x="222297" y="3466623"/>
                </a:lnTo>
                <a:lnTo>
                  <a:pt x="4174003" y="6849979"/>
                </a:lnTo>
                <a:lnTo>
                  <a:pt x="3978442" y="6849979"/>
                </a:lnTo>
                <a:lnTo>
                  <a:pt x="0" y="3416968"/>
                </a:lnTo>
                <a:lnTo>
                  <a:pt x="3053125" y="0"/>
                </a:lnTo>
                <a:close/>
              </a:path>
            </a:pathLst>
          </a:custGeom>
          <a:solidFill>
            <a:srgbClr val="CCCC33"/>
          </a:solidFill>
          <a:ln>
            <a:noFill/>
          </a:ln>
        </p:spPr>
        <p:txBody>
          <a:bodyPr wrap="square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2E39579-4A30-4D8A-95E0-B7C558E44C0F}"/>
              </a:ext>
            </a:extLst>
          </p:cNvPr>
          <p:cNvSpPr txBox="1"/>
          <p:nvPr/>
        </p:nvSpPr>
        <p:spPr>
          <a:xfrm>
            <a:off x="7117280" y="3774250"/>
            <a:ext cx="3702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gency FB"/>
                <a:ea typeface="方正兰亭粗黑_GBK"/>
              </a:rPr>
              <a:t>pre:  </a:t>
            </a:r>
            <a:r>
              <a:rPr lang="zh-CN" altLang="en-US">
                <a:solidFill>
                  <a:schemeClr val="bg1"/>
                </a:solidFill>
                <a:latin typeface="Agency FB"/>
                <a:ea typeface="方正兰亭粗黑_GBK"/>
              </a:rPr>
              <a:t> 钟志炫</a:t>
            </a:r>
          </a:p>
        </p:txBody>
      </p:sp>
    </p:spTree>
  </p:cSld>
  <p:clrMapOvr>
    <a:masterClrMapping/>
  </p:clrMapOvr>
  <p:transition spd="slow" advTm="3000">
    <p:push/>
  </p:transition>
  <p:timing>
    <p:tnLst>
      <p:par>
        <p:cTn id="53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40"/>
                            </p:stCondLst>
                            <p:childTnLst>
                              <p:par>
                                <p:cTn id="2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 38"/>
          <p:cNvSpPr/>
          <p:nvPr/>
        </p:nvSpPr>
        <p:spPr>
          <a:xfrm>
            <a:off x="0" y="-43543"/>
            <a:ext cx="9450710" cy="6907044"/>
          </a:xfrm>
          <a:custGeom>
            <a:rect l="l" t="t" r="r" b="b"/>
            <a:pathLst>
              <a:path w="9450710" h="6907044">
                <a:moveTo>
                  <a:pt x="9450710" y="0"/>
                </a:moveTo>
                <a:cubicBezTo>
                  <a:pt x="9274027" y="1064380"/>
                  <a:pt x="7104906" y="2334381"/>
                  <a:pt x="7020643" y="3483429"/>
                </a:cubicBezTo>
                <a:cubicBezTo>
                  <a:pt x="6936379" y="4632477"/>
                  <a:pt x="8262858" y="6028268"/>
                  <a:pt x="8945125" y="6894286"/>
                </a:cubicBezTo>
                <a:lnTo>
                  <a:pt x="0" y="6907044"/>
                </a:lnTo>
                <a:lnTo>
                  <a:pt x="0" y="25682"/>
                </a:lnTo>
                <a:close/>
              </a:path>
            </a:pathLst>
          </a:custGeom>
          <a:blipFill>
            <a:blip r:embed="rId4"/>
            <a:stretch/>
          </a:blip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 flipV="1">
            <a:off x="9204168" y="270280"/>
            <a:ext cx="246542" cy="246542"/>
          </a:xfrm>
          <a:prstGeom prst="ellipse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1109" y="254328"/>
            <a:ext cx="6893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en-US" altLang="zh-CN" sz="2800">
                <a:latin typeface="微软雅黑"/>
                <a:ea typeface="微软雅黑"/>
              </a:rPr>
              <a:t>01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402304" y="241629"/>
            <a:ext cx="5137150" cy="5207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lvl="0"/>
            <a:r>
              <a:rPr lang="en-US" altLang="en-US" sz="2800">
                <a:latin typeface="微软雅黑"/>
                <a:ea typeface="微软雅黑"/>
              </a:rPr>
              <a:t>MECNN---why to create it</a:t>
            </a:r>
          </a:p>
        </p:txBody>
      </p:sp>
      <p:grpSp>
        <p:nvGrpSpPr>
          <p:cNvPr id="36" name="组合 35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37" name="等腰三角形 36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50" name="椭圆 49"/>
          <p:cNvSpPr/>
          <p:nvPr/>
        </p:nvSpPr>
        <p:spPr>
          <a:xfrm flipV="1">
            <a:off x="8202682" y="1416908"/>
            <a:ext cx="246542" cy="246542"/>
          </a:xfrm>
          <a:prstGeom prst="ellipse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1" name="椭圆 50"/>
          <p:cNvSpPr/>
          <p:nvPr/>
        </p:nvSpPr>
        <p:spPr>
          <a:xfrm flipV="1">
            <a:off x="6881882" y="3153636"/>
            <a:ext cx="246542" cy="246542"/>
          </a:xfrm>
          <a:prstGeom prst="ellipse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 flipV="1">
            <a:off x="7476967" y="4984880"/>
            <a:ext cx="246542" cy="246542"/>
          </a:xfrm>
          <a:prstGeom prst="ellipse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81057" y="1666929"/>
            <a:ext cx="721247" cy="721247"/>
            <a:chOff x="681057" y="1666929"/>
            <a:chExt cx="721247" cy="721247"/>
          </a:xfrm>
        </p:grpSpPr>
        <p:sp>
          <p:nvSpPr>
            <p:cNvPr id="8" name="椭圆 7"/>
            <p:cNvSpPr/>
            <p:nvPr/>
          </p:nvSpPr>
          <p:spPr>
            <a:xfrm>
              <a:off x="681057" y="1666929"/>
              <a:ext cx="721247" cy="721247"/>
            </a:xfrm>
            <a:prstGeom prst="ellipse">
              <a:avLst/>
            </a:prstGeom>
            <a:solidFill>
              <a:srgbClr val="84797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>
            <a:xfrm>
              <a:off x="812256" y="1811151"/>
              <a:ext cx="448578" cy="448580"/>
              <a:chOff x="1982" y="1550"/>
              <a:chExt cx="378" cy="378"/>
            </a:xfrm>
            <a:solidFill>
              <a:schemeClr val="bg1"/>
            </a:solidFill>
          </p:grpSpPr>
          <p:sp>
            <p:nvSpPr>
              <p:cNvPr id="5" name="Freeform 5"/>
              <p:cNvSpPr/>
              <p:nvPr/>
            </p:nvSpPr>
            <p:spPr>
              <a:xfrm>
                <a:off x="1982" y="1586"/>
                <a:ext cx="342" cy="342"/>
              </a:xfrm>
              <a:custGeom>
                <a:rect l="0" t="0" r="r" b="b"/>
                <a:pathLst>
                  <a:path w="342" h="342">
                    <a:moveTo>
                      <a:pt x="41" y="0"/>
                    </a:moveTo>
                    <a:cubicBezTo>
                      <a:pt x="29" y="17"/>
                      <a:pt x="0" y="92"/>
                      <a:pt x="120" y="214"/>
                    </a:cubicBezTo>
                    <a:cubicBezTo>
                      <a:pt x="246" y="342"/>
                      <a:pt x="328" y="316"/>
                      <a:pt x="342" y="301"/>
                    </a:cubicBezTo>
                    <a:cubicBezTo>
                      <a:pt x="258" y="217"/>
                      <a:pt x="258" y="217"/>
                      <a:pt x="258" y="217"/>
                    </a:cubicBezTo>
                    <a:cubicBezTo>
                      <a:pt x="246" y="229"/>
                      <a:pt x="231" y="217"/>
                      <a:pt x="200" y="193"/>
                    </a:cubicBezTo>
                    <a:cubicBezTo>
                      <a:pt x="183" y="178"/>
                      <a:pt x="159" y="157"/>
                      <a:pt x="140" y="132"/>
                    </a:cubicBezTo>
                    <a:cubicBezTo>
                      <a:pt x="128" y="116"/>
                      <a:pt x="116" y="99"/>
                      <a:pt x="128" y="87"/>
                    </a:cubicBez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 alt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2244" y="1767"/>
                <a:ext cx="116" cy="113"/>
              </a:xfrm>
              <a:custGeom>
                <a:rect l="0" t="0" r="r" b="b"/>
                <a:pathLst>
                  <a:path w="116" h="113">
                    <a:moveTo>
                      <a:pt x="109" y="89"/>
                    </a:moveTo>
                    <a:cubicBezTo>
                      <a:pt x="116" y="84"/>
                      <a:pt x="114" y="75"/>
                      <a:pt x="109" y="70"/>
                    </a:cubicBezTo>
                    <a:cubicBezTo>
                      <a:pt x="109" y="70"/>
                      <a:pt x="109" y="70"/>
                      <a:pt x="109" y="70"/>
                    </a:cubicBezTo>
                    <a:cubicBezTo>
                      <a:pt x="109" y="70"/>
                      <a:pt x="44" y="5"/>
                      <a:pt x="44" y="5"/>
                    </a:cubicBezTo>
                    <a:cubicBezTo>
                      <a:pt x="39" y="0"/>
                      <a:pt x="29" y="0"/>
                      <a:pt x="24" y="5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85" y="113"/>
                      <a:pt x="85" y="113"/>
                      <a:pt x="85" y="113"/>
                    </a:cubicBezTo>
                    <a:cubicBezTo>
                      <a:pt x="85" y="113"/>
                      <a:pt x="109" y="89"/>
                      <a:pt x="109" y="8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 alt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2030" y="1550"/>
                <a:ext cx="115" cy="115"/>
              </a:xfrm>
              <a:custGeom>
                <a:rect l="0" t="0" r="r" b="b"/>
                <a:pathLst>
                  <a:path w="115" h="115">
                    <a:moveTo>
                      <a:pt x="108" y="91"/>
                    </a:moveTo>
                    <a:cubicBezTo>
                      <a:pt x="115" y="86"/>
                      <a:pt x="115" y="79"/>
                      <a:pt x="108" y="74"/>
                    </a:cubicBezTo>
                    <a:cubicBezTo>
                      <a:pt x="108" y="74"/>
                      <a:pt x="108" y="74"/>
                      <a:pt x="108" y="74"/>
                    </a:cubicBezTo>
                    <a:cubicBezTo>
                      <a:pt x="108" y="74"/>
                      <a:pt x="41" y="7"/>
                      <a:pt x="41" y="7"/>
                    </a:cubicBezTo>
                    <a:cubicBezTo>
                      <a:pt x="36" y="0"/>
                      <a:pt x="29" y="0"/>
                      <a:pt x="24" y="7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86" y="115"/>
                      <a:pt x="86" y="115"/>
                      <a:pt x="86" y="115"/>
                    </a:cubicBezTo>
                    <a:cubicBezTo>
                      <a:pt x="86" y="115"/>
                      <a:pt x="108" y="91"/>
                      <a:pt x="108" y="9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 altLang="en-US"/>
              </a:p>
            </p:txBody>
          </p:sp>
        </p:grpSp>
      </p:grpSp>
      <p:sp>
        <p:nvSpPr>
          <p:cNvPr id="24" name="文本框 23"/>
          <p:cNvSpPr txBox="1"/>
          <p:nvPr/>
        </p:nvSpPr>
        <p:spPr>
          <a:xfrm rot="0" flipH="0" flipV="0">
            <a:off x="1488962" y="1666929"/>
            <a:ext cx="4069460" cy="13970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lvl="0" algn="just"/>
            <a:r>
              <a:rPr lang="en-US" altLang="en-US"/>
              <a:t> 1</a:t>
            </a:r>
            <a:r>
              <a:rPr lang="zh-CN" altLang="zh-CN"/>
              <a:t>、</a:t>
            </a:r>
            <a:r>
              <a:rPr lang="en-US" altLang="en-US">
                <a:latin typeface="等线"/>
                <a:ea typeface="等线"/>
              </a:rPr>
              <a:t>The design of a CNN model is complicated and involves plenty of
parameters</a:t>
            </a:r>
            <a:r>
              <a:rPr lang="en-US" altLang="en-US" sz="1600"/>
              <a:t> </a:t>
            </a:r>
          </a:p>
          <a:p>
            <a:pPr lvl="0" algn="just"/>
            <a:endParaRPr lang="en-US" altLang="en-US" sz="1600"/>
          </a:p>
          <a:p>
            <a:pPr lvl="0" algn="just"/>
            <a:endParaRPr lang="en-US" altLang="en-US" sz="1600"/>
          </a:p>
        </p:txBody>
      </p:sp>
      <p:sp>
        <p:nvSpPr>
          <p:cNvPr id="31" name="文本框 30"/>
          <p:cNvSpPr txBox="1"/>
          <p:nvPr/>
        </p:nvSpPr>
        <p:spPr>
          <a:xfrm rot="0" flipH="0" flipV="0">
            <a:off x="1488962" y="4165730"/>
            <a:ext cx="5664317" cy="163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lvl="1"/>
            <a:r>
              <a:rPr lang="en-US" altLang="en-US">
                <a:latin typeface="等线"/>
                <a:ea typeface="等线"/>
              </a:rPr>
              <a:t>2</a:t>
            </a:r>
            <a:r>
              <a:rPr lang="zh-CN" altLang="zh-CN">
                <a:latin typeface="等线"/>
                <a:ea typeface="等线"/>
              </a:rPr>
              <a:t>、</a:t>
            </a:r>
            <a:r>
              <a:rPr lang="en-US" altLang="en-US">
                <a:latin typeface="等线"/>
                <a:ea typeface="等线"/>
              </a:rPr>
              <a:t>the search for optimal topological architectures and hyperparameters of CNN requires professional knowledge and practical experience</a:t>
            </a:r>
          </a:p>
          <a:p>
            <a:pPr lvl="0" algn="just"/>
            <a:endParaRPr lang="en-US" altLang="en-US" sz="1600"/>
          </a:p>
          <a:p>
            <a:pPr lvl="0" algn="just"/>
            <a:endParaRPr lang="en-US" altLang="en-US" sz="1600"/>
          </a:p>
          <a:p>
            <a:pPr lvl="0" algn="just"/>
            <a:endParaRPr lang="en-US" altLang="en-US" sz="1600"/>
          </a:p>
        </p:txBody>
      </p:sp>
      <p:grpSp>
        <p:nvGrpSpPr>
          <p:cNvPr id="4" name="组合 3"/>
          <p:cNvGrpSpPr/>
          <p:nvPr/>
        </p:nvGrpSpPr>
        <p:grpSpPr>
          <a:xfrm>
            <a:off x="681057" y="4074533"/>
            <a:ext cx="721247" cy="721247"/>
            <a:chOff x="681057" y="4074533"/>
            <a:chExt cx="721247" cy="721247"/>
          </a:xfrm>
        </p:grpSpPr>
        <p:sp>
          <p:nvSpPr>
            <p:cNvPr id="25" name="椭圆 24"/>
            <p:cNvSpPr/>
            <p:nvPr/>
          </p:nvSpPr>
          <p:spPr>
            <a:xfrm>
              <a:off x="681057" y="4074533"/>
              <a:ext cx="721247" cy="721247"/>
            </a:xfrm>
            <a:prstGeom prst="ellipse">
              <a:avLst/>
            </a:prstGeom>
            <a:solidFill>
              <a:srgbClr val="84797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11" name="Group 10"/>
            <p:cNvGrpSpPr>
              <a:grpSpLocks noChangeAspect="1"/>
            </p:cNvGrpSpPr>
            <p:nvPr/>
          </p:nvGrpSpPr>
          <p:grpSpPr>
            <a:xfrm>
              <a:off x="808207" y="4278938"/>
              <a:ext cx="468000" cy="314689"/>
              <a:chOff x="3666" y="2043"/>
              <a:chExt cx="348" cy="234"/>
            </a:xfrm>
            <a:solidFill>
              <a:schemeClr val="bg1"/>
            </a:solidFill>
          </p:grpSpPr>
          <p:sp>
            <p:nvSpPr>
              <p:cNvPr id="16" name="Freeform 11"/>
              <p:cNvSpPr/>
              <p:nvPr/>
            </p:nvSpPr>
            <p:spPr>
              <a:xfrm>
                <a:off x="3678" y="2043"/>
                <a:ext cx="324" cy="137"/>
              </a:xfrm>
              <a:custGeom>
                <a:rect l="0" t="0" r="r" b="b"/>
                <a:pathLst>
                  <a:path w="324" h="137">
                    <a:moveTo>
                      <a:pt x="162" y="137"/>
                    </a:moveTo>
                    <a:cubicBezTo>
                      <a:pt x="324" y="0"/>
                      <a:pt x="324" y="0"/>
                      <a:pt x="324" y="0"/>
                    </a:cubicBezTo>
                    <a:cubicBezTo>
                      <a:pt x="324" y="0"/>
                      <a:pt x="322" y="0"/>
                      <a:pt x="32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0" y="0"/>
                      <a:pt x="0" y="0"/>
                    </a:cubicBezTo>
                    <a:lnTo>
                      <a:pt x="162" y="13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 altLang="en-US"/>
              </a:p>
            </p:txBody>
          </p:sp>
          <p:sp>
            <p:nvSpPr>
              <p:cNvPr id="17" name="Freeform 12"/>
              <p:cNvSpPr/>
              <p:nvPr/>
            </p:nvSpPr>
            <p:spPr>
              <a:xfrm>
                <a:off x="3898" y="2053"/>
                <a:ext cx="116" cy="212"/>
              </a:xfrm>
              <a:custGeom>
                <a:rect l="0" t="0" r="r" b="b"/>
                <a:pathLst>
                  <a:path w="116" h="212">
                    <a:moveTo>
                      <a:pt x="116" y="5"/>
                    </a:moveTo>
                    <a:cubicBezTo>
                      <a:pt x="116" y="2"/>
                      <a:pt x="116" y="2"/>
                      <a:pt x="116" y="0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116" y="212"/>
                      <a:pt x="116" y="212"/>
                      <a:pt x="116" y="212"/>
                    </a:cubicBezTo>
                    <a:cubicBezTo>
                      <a:pt x="116" y="212"/>
                      <a:pt x="116" y="212"/>
                      <a:pt x="116" y="210"/>
                    </a:cubicBezTo>
                    <a:lnTo>
                      <a:pt x="116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 altLang="en-US"/>
              </a:p>
            </p:txBody>
          </p:sp>
          <p:sp>
            <p:nvSpPr>
              <p:cNvPr id="18" name="Freeform 13"/>
              <p:cNvSpPr/>
              <p:nvPr/>
            </p:nvSpPr>
            <p:spPr>
              <a:xfrm>
                <a:off x="3666" y="2053"/>
                <a:ext cx="116" cy="212"/>
              </a:xfrm>
              <a:custGeom>
                <a:rect l="0" t="0" r="r" b="b"/>
                <a:pathLst>
                  <a:path w="116" h="212">
                    <a:moveTo>
                      <a:pt x="0" y="0"/>
                    </a:moveTo>
                    <a:cubicBezTo>
                      <a:pt x="0" y="2"/>
                      <a:pt x="0" y="2"/>
                      <a:pt x="0" y="5"/>
                    </a:cubicBezTo>
                    <a:cubicBezTo>
                      <a:pt x="0" y="210"/>
                      <a:pt x="0" y="210"/>
                      <a:pt x="0" y="210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116" y="97"/>
                      <a:pt x="116" y="97"/>
                      <a:pt x="116" y="97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 altLang="en-US"/>
              </a:p>
            </p:txBody>
          </p:sp>
          <p:sp>
            <p:nvSpPr>
              <p:cNvPr id="19" name="Freeform 14"/>
              <p:cNvSpPr/>
              <p:nvPr/>
            </p:nvSpPr>
            <p:spPr>
              <a:xfrm>
                <a:off x="3678" y="2160"/>
                <a:ext cx="324" cy="117"/>
              </a:xfrm>
              <a:custGeom>
                <a:rect l="0" t="0" r="r" b="b"/>
                <a:pathLst>
                  <a:path w="324" h="117">
                    <a:moveTo>
                      <a:pt x="208" y="0"/>
                    </a:moveTo>
                    <a:cubicBezTo>
                      <a:pt x="167" y="34"/>
                      <a:pt x="167" y="34"/>
                      <a:pt x="167" y="34"/>
                    </a:cubicBezTo>
                    <a:cubicBezTo>
                      <a:pt x="164" y="37"/>
                      <a:pt x="164" y="37"/>
                      <a:pt x="162" y="37"/>
                    </a:cubicBezTo>
                    <a:cubicBezTo>
                      <a:pt x="160" y="37"/>
                      <a:pt x="160" y="37"/>
                      <a:pt x="157" y="34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17"/>
                      <a:pt x="0" y="117"/>
                      <a:pt x="2" y="117"/>
                    </a:cubicBezTo>
                    <a:cubicBezTo>
                      <a:pt x="322" y="117"/>
                      <a:pt x="322" y="117"/>
                      <a:pt x="322" y="117"/>
                    </a:cubicBezTo>
                    <a:cubicBezTo>
                      <a:pt x="324" y="117"/>
                      <a:pt x="324" y="117"/>
                      <a:pt x="324" y="117"/>
                    </a:cubicBezTo>
                    <a:lnTo>
                      <a:pt x="20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/>
              <a:lstStyle/>
              <a:p>
                <a:endParaRPr lang="zh-CN" altLang="en-US"/>
              </a:p>
            </p:txBody>
          </p:sp>
        </p:grpSp>
      </p:grpSp>
      <p:sp>
        <p:nvSpPr>
          <p:cNvPr id="53" name=""/>
          <p:cNvSpPr txBox="1"/>
          <p:nvPr/>
        </p:nvSpPr>
        <p:spPr>
          <a:xfrm rot="0" flipH="0" flipV="0">
            <a:off x="1402304" y="964950"/>
            <a:ext cx="5975350" cy="6985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lvl="0"/>
            <a:r>
              <a:rPr lang="en-US" altLang="en-US" sz="2000" b="1">
                <a:latin typeface="等线"/>
                <a:ea typeface="等线"/>
              </a:rPr>
              <a:t>The traditional CNN model couldn’t meet our requirements.</a:t>
            </a:r>
            <a:endParaRPr/>
          </a:p>
        </p:txBody>
      </p:sp>
    </p:spTree>
  </p:cSld>
  <p:clrMapOvr>
    <a:masterClrMapping/>
  </p:clrMapOvr>
  <p:timing>
    <p:tnLst>
      <p:par>
        <p:cTn id="60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"/>
                            </p:stCondLst>
                            <p:childTnLst>
                              <p:par>
                                <p:cTn id="5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7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2500" t="313" r="12500" b="-313"/>
          <a:stretch/>
        </p:blipFill>
        <p:spPr>
          <a:xfrm rot="0" flipH="0" flipV="0">
            <a:off x="5080812" y="2001859"/>
            <a:ext cx="2557462" cy="2557462"/>
          </a:xfrm>
          <a:prstGeom prst="ellipse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5834" r="27500"/>
          <a:stretch/>
        </p:blipFill>
        <p:spPr>
          <a:xfrm>
            <a:off x="447599" y="1426368"/>
            <a:ext cx="4471988" cy="4471988"/>
          </a:xfrm>
          <a:prstGeom prst="ellipse">
            <a:avLst/>
          </a:prstGeom>
        </p:spPr>
      </p:pic>
      <p:sp>
        <p:nvSpPr>
          <p:cNvPr id="10" name="矩形 9"/>
          <p:cNvSpPr/>
          <p:nvPr/>
        </p:nvSpPr>
        <p:spPr>
          <a:xfrm flipH="1">
            <a:off x="1260834" y="270280"/>
            <a:ext cx="72000" cy="468000"/>
          </a:xfrm>
          <a:prstGeom prst="rect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1109" y="254328"/>
            <a:ext cx="6893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en-US" altLang="zh-CN" sz="2800">
                <a:latin typeface="微软雅黑"/>
                <a:ea typeface="微软雅黑"/>
              </a:rPr>
              <a:t>03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02304" y="241629"/>
            <a:ext cx="5137150" cy="5207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lvl="0"/>
            <a:r>
              <a:rPr lang="en-US" altLang="en-US" sz="2800">
                <a:latin typeface="微软雅黑"/>
                <a:ea typeface="微软雅黑"/>
              </a:rPr>
              <a:t>MECNN</a:t>
            </a:r>
          </a:p>
        </p:txBody>
      </p:sp>
      <p:grpSp>
        <p:nvGrpSpPr>
          <p:cNvPr id="13" name="组合 12"/>
          <p:cNvGrpSpPr/>
          <p:nvPr/>
        </p:nvGrpSpPr>
        <p:grpSpPr>
          <a:xfrm rot="17100000">
            <a:off x="175953" y="261388"/>
            <a:ext cx="481872" cy="469661"/>
            <a:chOff x="1032060" y="5022216"/>
            <a:chExt cx="753746" cy="734645"/>
          </a:xfrm>
        </p:grpSpPr>
        <p:sp>
          <p:nvSpPr>
            <p:cNvPr id="14" name="等腰三角形 13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 rot="0" flipH="0" flipV="0">
            <a:off x="7836960" y="3201928"/>
            <a:ext cx="2716746" cy="4508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lvl="0" algn="just"/>
            <a:r>
              <a:rPr lang="en-US" altLang="en-US" sz="2400" b="1"/>
              <a:t>What is MECNN?</a:t>
            </a:r>
          </a:p>
        </p:txBody>
      </p:sp>
      <p:sp>
        <p:nvSpPr>
          <p:cNvPr id="24" name="TextBox 29"/>
          <p:cNvSpPr txBox="1"/>
          <p:nvPr/>
        </p:nvSpPr>
        <p:spPr>
          <a:xfrm rot="0" flipH="0" flipV="0">
            <a:off x="7769477" y="3751747"/>
            <a:ext cx="3860800" cy="14605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lvl="0" algn="just"/>
            <a:r>
              <a:rPr lang="en-US" altLang="en-US"/>
              <a:t>A CNN network using MOEA/D to optimize and buid CNN model automatically.And parameters will then be transformed into a chromosome of MOEAs</a:t>
            </a:r>
            <a:r>
              <a:rPr lang="en-US" altLang="en-US" sz="1600"/>
              <a:t>. </a:t>
            </a:r>
          </a:p>
        </p:txBody>
      </p:sp>
      <p:sp>
        <p:nvSpPr>
          <p:cNvPr id="27" name="弧形 26"/>
          <p:cNvSpPr/>
          <p:nvPr/>
        </p:nvSpPr>
        <p:spPr>
          <a:xfrm>
            <a:off x="-397690" y="1052090"/>
            <a:ext cx="5423056" cy="5297434"/>
          </a:xfrm>
          <a:prstGeom prst="arc">
            <a:avLst>
              <a:gd name="adj1" fmla="val 15652784"/>
              <a:gd name="adj2" fmla="val 6821284"/>
            </a:avLst>
          </a:prstGeom>
          <a:ln w="22225">
            <a:solidFill>
              <a:srgbClr val="FFC885"/>
            </a:solidFill>
            <a:prstDash val="solid"/>
            <a:miter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790700" y="1003716"/>
            <a:ext cx="180000" cy="180000"/>
          </a:xfrm>
          <a:prstGeom prst="ellipse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 rot="0" flipH="0" flipV="0">
            <a:off x="7818230" y="3548199"/>
            <a:ext cx="1389898" cy="108000"/>
            <a:chOff x="7458318" y="5204996"/>
            <a:chExt cx="1389898" cy="108000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7458318" y="5258835"/>
              <a:ext cx="1368000" cy="0"/>
            </a:xfrm>
            <a:prstGeom prst="line">
              <a:avLst/>
            </a:prstGeom>
            <a:ln w="19050">
              <a:solidFill>
                <a:srgbClr val="CCCC33"/>
              </a:solidFill>
              <a:prstDash val="solid"/>
              <a:miter/>
            </a:ln>
          </p:spPr>
        </p:cxnSp>
        <p:sp>
          <p:nvSpPr>
            <p:cNvPr id="25" name="椭圆 24"/>
            <p:cNvSpPr/>
            <p:nvPr/>
          </p:nvSpPr>
          <p:spPr>
            <a:xfrm>
              <a:off x="8740216" y="5204996"/>
              <a:ext cx="108000" cy="108000"/>
            </a:xfrm>
            <a:prstGeom prst="ellips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59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6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0"/>
                            </p:stCondLst>
                            <p:childTnLst>
                              <p:par>
                                <p:cTn id="5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1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3" name=""/>
        <p:cNvGrpSpPr/>
        <p:nvPr/>
      </p:nvGrpSpPr>
      <p:grpSpPr>
        <a:xfrm/>
      </p:grpSpPr>
      <p:sp>
        <p:nvSpPr>
          <p:cNvPr id="4" name="标题 1"/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 fontScale="100000"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等线 Light"/>
                <a:ea typeface="等线 Light"/>
              </a:defRPr>
            </a:lvl1pPr>
          </a:lstStyle>
          <a:p>
            <a:pPr lvl="0"/>
            <a:r>
              <a:rPr lang="en-US" altLang="en-US"/>
              <a:t>The general flow path of MECNN(Fig 1.)   </a:t>
            </a:r>
            <a:endParaRPr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2352618" y="1322129"/>
            <a:ext cx="6135479" cy="4363884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 rot="0" flipH="0" flipV="0">
            <a:off x="5154762" y="5823096"/>
            <a:ext cx="1778000" cy="3619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/>
          <a:p>
            <a:pPr lvl="0"/>
            <a:r>
              <a:rPr lang="en-US" altLang="en-US"/>
              <a:t>Fig 1.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3" name=""/>
        <p:cNvGrpSpPr/>
        <p:nvPr/>
      </p:nvGrpSpPr>
      <p:grpSpPr>
        <a:xfrm/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0" flipH="0" flipV="0">
            <a:off x="978379" y="365125"/>
            <a:ext cx="10515600" cy="1325563"/>
          </a:xfrm>
        </p:spPr>
        <p:txBody>
          <a:bodyPr/>
          <a:lstStyle/>
          <a:p>
            <a:pPr lvl="0"/>
            <a:r>
              <a:rPr lang="en-US" altLang="en-US"/>
              <a:t>The general flow path of MECNN</a:t>
            </a:r>
            <a:endParaRPr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 fontScale="100000"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等线"/>
                <a:ea typeface="等线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等线"/>
                <a:ea typeface="等线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等线"/>
                <a:ea typeface="等线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等线"/>
                <a:ea typeface="等线"/>
              </a:defRPr>
            </a:lvl9pPr>
          </a:lstStyle>
          <a:p>
            <a:pPr lvl="0"/>
            <a:r>
              <a:rPr lang="en-US" altLang="en-US"/>
              <a:t>Initialize initial population</a:t>
            </a:r>
            <a:endParaRPr/>
          </a:p>
          <a:p>
            <a:pPr marL="0" lvl="0" indent="0">
              <a:buNone/>
            </a:pPr>
            <a:endParaRPr lang="en-US" altLang="en-US"/>
          </a:p>
          <a:p>
            <a:pPr lvl="0"/>
            <a:r>
              <a:rPr lang="en-US" altLang="en-US"/>
              <a:t>Crossover(</a:t>
            </a:r>
            <a:r>
              <a:rPr lang="zh-CN" altLang="zh-CN"/>
              <a:t>交叉</a:t>
            </a:r>
            <a:r>
              <a:rPr lang="en-US" altLang="en-US"/>
              <a:t>) and Mutation(</a:t>
            </a:r>
            <a:r>
              <a:rPr lang="zh-CN" altLang="zh-CN"/>
              <a:t>突变</a:t>
            </a:r>
            <a:r>
              <a:rPr lang="en-US" altLang="en-US"/>
              <a:t>)(Fig 2.)</a:t>
            </a:r>
          </a:p>
          <a:p>
            <a:pPr marL="0" lvl="0" indent="0">
              <a:buNone/>
            </a:pPr>
            <a:endParaRPr lang="en-US" altLang="en-US"/>
          </a:p>
          <a:p>
            <a:pPr lvl="0"/>
            <a:r>
              <a:rPr lang="en-US" altLang="en-US"/>
              <a:t>Update population</a:t>
            </a:r>
          </a:p>
          <a:p>
            <a:pPr marL="0" lvl="0" indent="0">
              <a:buNone/>
            </a:pPr>
            <a:endParaRPr lang="en-US" altLang="en-US"/>
          </a:p>
          <a:p>
            <a:pPr marL="0" lvl="0" indent="0">
              <a:buNone/>
            </a:pPr>
            <a:endParaRPr lang="en-US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/>
          <a:stretch/>
        </p:blipFill>
        <p:spPr>
          <a:xfrm rot="0" flipH="0" flipV="0">
            <a:off x="355903" y="4760836"/>
            <a:ext cx="12192000" cy="17152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16="http://schemas.microsoft.com/office/drawing/2014/main" xmlns:mc="http://schemas.openxmlformats.org/markup-compatibility/2006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94355" y="2840517"/>
            <a:ext cx="1036278" cy="1107996"/>
            <a:chOff x="5373389" y="1475219"/>
            <a:chExt cx="1717458" cy="1836319"/>
          </a:xfrm>
        </p:grpSpPr>
        <p:sp>
          <p:nvSpPr>
            <p:cNvPr id="8" name="矩形 7"/>
            <p:cNvSpPr/>
            <p:nvPr/>
          </p:nvSpPr>
          <p:spPr>
            <a:xfrm>
              <a:off x="5373389" y="1689609"/>
              <a:ext cx="1440000" cy="1440000"/>
            </a:xfrm>
            <a:prstGeom prst="rect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390912" y="1475219"/>
              <a:ext cx="1699935" cy="18363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6600">
                  <a:solidFill>
                    <a:schemeClr val="bg1"/>
                  </a:solidFill>
                  <a:latin typeface="Agency FB"/>
                </a:rPr>
                <a:t>02</a:t>
              </a:r>
              <a:endParaRPr lang="zh-CN" altLang="en-US" sz="6600">
                <a:solidFill>
                  <a:schemeClr val="bg1"/>
                </a:solidFill>
                <a:latin typeface="Agency FB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4387782" y="2896476"/>
            <a:ext cx="67447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000" b="1">
                <a:solidFill>
                  <a:schemeClr val="bg1"/>
                </a:solidFill>
                <a:latin typeface="Agency FB"/>
                <a:ea typeface="微软雅黑"/>
              </a:rPr>
              <a:t>Fog Computing</a:t>
            </a:r>
            <a:endParaRPr lang="zh-CN" altLang="en-US" sz="6000" b="1">
              <a:solidFill>
                <a:schemeClr val="bg1"/>
              </a:solidFill>
              <a:latin typeface="Agency FB"/>
              <a:ea typeface="微软雅黑"/>
            </a:endParaRPr>
          </a:p>
        </p:txBody>
      </p:sp>
      <p:sp>
        <p:nvSpPr>
          <p:cNvPr id="27" name="等腰三角形 26"/>
          <p:cNvSpPr/>
          <p:nvPr/>
        </p:nvSpPr>
        <p:spPr>
          <a:xfrm rot="16200000" flipH="1" flipV="1">
            <a:off x="10855207" y="402093"/>
            <a:ext cx="466193" cy="401891"/>
          </a:xfrm>
          <a:prstGeom prst="triangle">
            <a:avLst/>
          </a:prstGeom>
          <a:solidFill>
            <a:srgbClr val="CCCC3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8" name="等腰三角形 27"/>
          <p:cNvSpPr/>
          <p:nvPr/>
        </p:nvSpPr>
        <p:spPr>
          <a:xfrm rot="5400000" flipV="1">
            <a:off x="11129166" y="1149630"/>
            <a:ext cx="312202" cy="26914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0" name="等腰三角形 29"/>
          <p:cNvSpPr/>
          <p:nvPr/>
        </p:nvSpPr>
        <p:spPr>
          <a:xfrm rot="20034423" flipH="1" flipV="1">
            <a:off x="10356540" y="2323021"/>
            <a:ext cx="466193" cy="401891"/>
          </a:xfrm>
          <a:prstGeom prst="triangle">
            <a:avLst/>
          </a:prstGeom>
          <a:noFill/>
          <a:ln w="12700">
            <a:solidFill>
              <a:srgbClr val="CCCC33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466204" y="5475288"/>
            <a:ext cx="753746" cy="734645"/>
            <a:chOff x="1032060" y="5022216"/>
            <a:chExt cx="753746" cy="734645"/>
          </a:xfrm>
        </p:grpSpPr>
        <p:sp>
          <p:nvSpPr>
            <p:cNvPr id="32" name="等腰三角形 31"/>
            <p:cNvSpPr/>
            <p:nvPr/>
          </p:nvSpPr>
          <p:spPr>
            <a:xfrm rot="20627212" flipH="1" flipV="1">
              <a:off x="1032060" y="5107080"/>
              <a:ext cx="753746" cy="649781"/>
            </a:xfrm>
            <a:prstGeom prst="triangle">
              <a:avLst/>
            </a:prstGeom>
            <a:noFill/>
            <a:ln w="12700">
              <a:solidFill>
                <a:srgbClr val="CCCC33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6289781" flipH="1" flipV="1">
              <a:off x="1003006" y="5062727"/>
              <a:ext cx="587410" cy="506388"/>
            </a:xfrm>
            <a:prstGeom prst="triangl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34" name="等腰三角形 33"/>
          <p:cNvSpPr/>
          <p:nvPr/>
        </p:nvSpPr>
        <p:spPr>
          <a:xfrm rot="3050067" flipH="1" flipV="1">
            <a:off x="10599907" y="5219320"/>
            <a:ext cx="466193" cy="4018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 rot="218209">
            <a:off x="204360" y="453454"/>
            <a:ext cx="2711857" cy="2480114"/>
            <a:chOff x="198500" y="345574"/>
            <a:chExt cx="2761211" cy="2116126"/>
          </a:xfrm>
        </p:grpSpPr>
        <p:cxnSp>
          <p:nvCxnSpPr>
            <p:cNvPr id="36" name="直接连接符 35"/>
            <p:cNvCxnSpPr/>
            <p:nvPr/>
          </p:nvCxnSpPr>
          <p:spPr>
            <a:xfrm flipH="1" flipV="1">
              <a:off x="198500" y="345574"/>
              <a:ext cx="2639950" cy="2020217"/>
            </a:xfrm>
            <a:prstGeom prst="line">
              <a:avLst/>
            </a:prstGeom>
            <a:ln w="38100">
              <a:solidFill>
                <a:schemeClr val="bg1"/>
              </a:solidFill>
              <a:prstDash val="solid"/>
              <a:miter/>
            </a:ln>
          </p:spPr>
        </p:cxnSp>
        <p:sp>
          <p:nvSpPr>
            <p:cNvPr id="17" name="椭圆 16"/>
            <p:cNvSpPr/>
            <p:nvPr/>
          </p:nvSpPr>
          <p:spPr>
            <a:xfrm>
              <a:off x="2756900" y="2295261"/>
              <a:ext cx="202811" cy="166439"/>
            </a:xfrm>
            <a:prstGeom prst="ellipse">
              <a:avLst/>
            </a:prstGeom>
            <a:solidFill>
              <a:srgbClr val="CCCC3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 rot="2940872">
            <a:off x="-540701" y="-1022982"/>
            <a:ext cx="4638309" cy="5057419"/>
            <a:chOff x="-16043" y="-37482"/>
            <a:chExt cx="3416442" cy="5128543"/>
          </a:xfrm>
        </p:grpSpPr>
        <p:sp>
          <p:nvSpPr>
            <p:cNvPr id="18" name="任意多边形 17"/>
            <p:cNvSpPr/>
            <p:nvPr/>
          </p:nvSpPr>
          <p:spPr>
            <a:xfrm>
              <a:off x="-16043" y="-37482"/>
              <a:ext cx="3384884" cy="5128543"/>
            </a:xfrm>
            <a:custGeom>
              <a:avLst/>
              <a:gdLst>
                <a:gd name="connsiteX0" fmla="*/ 3053125 w 4203032"/>
                <a:gd name="connsiteY0" fmla="*/ 0 h 6849979"/>
                <a:gd name="connsiteX1" fmla="*/ 3384884 w 4203032"/>
                <a:gd name="connsiteY1" fmla="*/ 0 h 6849979"/>
                <a:gd name="connsiteX2" fmla="*/ 352926 w 4203032"/>
                <a:gd name="connsiteY2" fmla="*/ 3481137 h 6849979"/>
                <a:gd name="connsiteX3" fmla="*/ 4203032 w 4203032"/>
                <a:gd name="connsiteY3" fmla="*/ 6849979 h 6849979"/>
                <a:gd name="connsiteX4" fmla="*/ 3978442 w 4203032"/>
                <a:gd name="connsiteY4" fmla="*/ 6849979 h 6849979"/>
                <a:gd name="connsiteX5" fmla="*/ 0 w 4203032"/>
                <a:gd name="connsiteY5" fmla="*/ 3416968 h 6849979"/>
                <a:gd name="connsiteX0-1" fmla="*/ 3009984 w 4203032"/>
                <a:gd name="connsiteY0-2" fmla="*/ 0 h 6887461"/>
                <a:gd name="connsiteX1-3" fmla="*/ 3384884 w 4203032"/>
                <a:gd name="connsiteY1-4" fmla="*/ 37482 h 6887461"/>
                <a:gd name="connsiteX2-5" fmla="*/ 352926 w 4203032"/>
                <a:gd name="connsiteY2-6" fmla="*/ 3518619 h 6887461"/>
                <a:gd name="connsiteX3-7" fmla="*/ 4203032 w 4203032"/>
                <a:gd name="connsiteY3-8" fmla="*/ 6887461 h 6887461"/>
                <a:gd name="connsiteX4-9" fmla="*/ 3978442 w 4203032"/>
                <a:gd name="connsiteY4-10" fmla="*/ 6887461 h 6887461"/>
                <a:gd name="connsiteX5-11" fmla="*/ 0 w 4203032"/>
                <a:gd name="connsiteY5-12" fmla="*/ 3454450 h 6887461"/>
                <a:gd name="connsiteX6" fmla="*/ 3009984 w 4203032"/>
                <a:gd name="connsiteY6" fmla="*/ 0 h 6887461"/>
                <a:gd name="connsiteX0-13" fmla="*/ 3009984 w 4203032"/>
                <a:gd name="connsiteY0-14" fmla="*/ 0 h 6887461"/>
                <a:gd name="connsiteX1-15" fmla="*/ 3384884 w 4203032"/>
                <a:gd name="connsiteY1-16" fmla="*/ 37482 h 6887461"/>
                <a:gd name="connsiteX2-17" fmla="*/ 352926 w 4203032"/>
                <a:gd name="connsiteY2-18" fmla="*/ 3518619 h 6887461"/>
                <a:gd name="connsiteX3-19" fmla="*/ 4203032 w 4203032"/>
                <a:gd name="connsiteY3-20" fmla="*/ 6887461 h 6887461"/>
                <a:gd name="connsiteX4-21" fmla="*/ 3096288 w 4203032"/>
                <a:gd name="connsiteY4-22" fmla="*/ 6121862 h 6887461"/>
                <a:gd name="connsiteX5-23" fmla="*/ 0 w 4203032"/>
                <a:gd name="connsiteY5-24" fmla="*/ 3454450 h 6887461"/>
                <a:gd name="connsiteX6-25" fmla="*/ 3009984 w 4203032"/>
                <a:gd name="connsiteY6-26" fmla="*/ 0 h 6887461"/>
                <a:gd name="connsiteX0-27" fmla="*/ 3009984 w 3384884"/>
                <a:gd name="connsiteY0-28" fmla="*/ 0 h 6153997"/>
                <a:gd name="connsiteX1-29" fmla="*/ 3384884 w 3384884"/>
                <a:gd name="connsiteY1-30" fmla="*/ 37482 h 6153997"/>
                <a:gd name="connsiteX2-31" fmla="*/ 352926 w 3384884"/>
                <a:gd name="connsiteY2-32" fmla="*/ 3518619 h 6153997"/>
                <a:gd name="connsiteX3-33" fmla="*/ 3322765 w 3384884"/>
                <a:gd name="connsiteY3-34" fmla="*/ 6153997 h 6153997"/>
                <a:gd name="connsiteX4-35" fmla="*/ 3096288 w 3384884"/>
                <a:gd name="connsiteY4-36" fmla="*/ 6121862 h 6153997"/>
                <a:gd name="connsiteX5-37" fmla="*/ 0 w 3384884"/>
                <a:gd name="connsiteY5-38" fmla="*/ 3454450 h 6153997"/>
                <a:gd name="connsiteX6-39" fmla="*/ 3009984 w 3384884"/>
                <a:gd name="connsiteY6-40" fmla="*/ 0 h 6153997"/>
                <a:gd name="connsiteX0-41" fmla="*/ 3009984 w 3384884"/>
                <a:gd name="connsiteY0-42" fmla="*/ 0 h 6121861"/>
                <a:gd name="connsiteX1-43" fmla="*/ 3384884 w 3384884"/>
                <a:gd name="connsiteY1-44" fmla="*/ 37482 h 6121861"/>
                <a:gd name="connsiteX2-45" fmla="*/ 352926 w 3384884"/>
                <a:gd name="connsiteY2-46" fmla="*/ 3518619 h 6121861"/>
                <a:gd name="connsiteX3-47" fmla="*/ 3193342 w 3384884"/>
                <a:gd name="connsiteY3-48" fmla="*/ 6019537 h 6121861"/>
                <a:gd name="connsiteX4-49" fmla="*/ 3096288 w 3384884"/>
                <a:gd name="connsiteY4-50" fmla="*/ 6121862 h 6121861"/>
                <a:gd name="connsiteX5-51" fmla="*/ 0 w 3384884"/>
                <a:gd name="connsiteY5-52" fmla="*/ 3454450 h 6121861"/>
                <a:gd name="connsiteX6-53" fmla="*/ 3009984 w 3384884"/>
                <a:gd name="connsiteY6-54" fmla="*/ 0 h 6121861"/>
                <a:gd name="connsiteX0-55" fmla="*/ 3009984 w 3384884"/>
                <a:gd name="connsiteY0-56" fmla="*/ 0 h 6019537"/>
                <a:gd name="connsiteX1-57" fmla="*/ 3384884 w 3384884"/>
                <a:gd name="connsiteY1-58" fmla="*/ 37482 h 6019537"/>
                <a:gd name="connsiteX2-59" fmla="*/ 352926 w 3384884"/>
                <a:gd name="connsiteY2-60" fmla="*/ 3518619 h 6019537"/>
                <a:gd name="connsiteX3-61" fmla="*/ 3193342 w 3384884"/>
                <a:gd name="connsiteY3-62" fmla="*/ 6019537 h 6019537"/>
                <a:gd name="connsiteX4-63" fmla="*/ 2995625 w 3384884"/>
                <a:gd name="connsiteY4-64" fmla="*/ 6017284 h 6019537"/>
                <a:gd name="connsiteX5-65" fmla="*/ 0 w 3384884"/>
                <a:gd name="connsiteY5-66" fmla="*/ 3454450 h 6019537"/>
                <a:gd name="connsiteX6-67" fmla="*/ 3009984 w 3384884"/>
                <a:gd name="connsiteY6-68" fmla="*/ 0 h 60195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25" y="connsiteY6-26"/>
                </a:cxn>
              </a:cxnLst>
              <a:rect l="l" t="t" r="r" b="b"/>
              <a:pathLst>
                <a:path w="3384884" h="5128543">
                  <a:moveTo>
                    <a:pt x="3009984" y="0"/>
                  </a:moveTo>
                  <a:lnTo>
                    <a:pt x="3384884" y="31934"/>
                  </a:lnTo>
                  <a:lnTo>
                    <a:pt x="352926" y="2997803"/>
                  </a:lnTo>
                  <a:lnTo>
                    <a:pt x="3193342" y="5128543"/>
                  </a:lnTo>
                  <a:lnTo>
                    <a:pt x="2995625" y="5126623"/>
                  </a:lnTo>
                  <a:lnTo>
                    <a:pt x="0" y="2943133"/>
                  </a:lnTo>
                  <a:cubicBezTo>
                    <a:pt x="1017708" y="1972733"/>
                    <a:pt x="1992276" y="970399"/>
                    <a:pt x="30099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157349" y="-4196"/>
              <a:ext cx="3243050" cy="5067351"/>
            </a:xfrm>
            <a:custGeom>
              <a:avLst/>
              <a:gdLst>
                <a:gd name="connsiteX0" fmla="*/ 3053125 w 4203032"/>
                <a:gd name="connsiteY0" fmla="*/ 0 h 6849979"/>
                <a:gd name="connsiteX1" fmla="*/ 3384884 w 4203032"/>
                <a:gd name="connsiteY1" fmla="*/ 0 h 6849979"/>
                <a:gd name="connsiteX2" fmla="*/ 352926 w 4203032"/>
                <a:gd name="connsiteY2" fmla="*/ 3481137 h 6849979"/>
                <a:gd name="connsiteX3" fmla="*/ 4203032 w 4203032"/>
                <a:gd name="connsiteY3" fmla="*/ 6849979 h 6849979"/>
                <a:gd name="connsiteX4" fmla="*/ 3978442 w 4203032"/>
                <a:gd name="connsiteY4" fmla="*/ 6849979 h 6849979"/>
                <a:gd name="connsiteX5" fmla="*/ 0 w 4203032"/>
                <a:gd name="connsiteY5" fmla="*/ 3416968 h 6849979"/>
                <a:gd name="connsiteX0-1" fmla="*/ 3053125 w 4203032"/>
                <a:gd name="connsiteY0-2" fmla="*/ 0 h 6849979"/>
                <a:gd name="connsiteX1-3" fmla="*/ 3384884 w 4203032"/>
                <a:gd name="connsiteY1-4" fmla="*/ 0 h 6849979"/>
                <a:gd name="connsiteX2-5" fmla="*/ 222297 w 4203032"/>
                <a:gd name="connsiteY2-6" fmla="*/ 3466623 h 6849979"/>
                <a:gd name="connsiteX3-7" fmla="*/ 4203032 w 4203032"/>
                <a:gd name="connsiteY3-8" fmla="*/ 6849979 h 6849979"/>
                <a:gd name="connsiteX4-9" fmla="*/ 3978442 w 4203032"/>
                <a:gd name="connsiteY4-10" fmla="*/ 6849979 h 6849979"/>
                <a:gd name="connsiteX5-11" fmla="*/ 0 w 4203032"/>
                <a:gd name="connsiteY5-12" fmla="*/ 3416968 h 6849979"/>
                <a:gd name="connsiteX6" fmla="*/ 3053125 w 4203032"/>
                <a:gd name="connsiteY6" fmla="*/ 0 h 6849979"/>
                <a:gd name="connsiteX0-13" fmla="*/ 3053125 w 4203032"/>
                <a:gd name="connsiteY0-14" fmla="*/ 0 h 6849979"/>
                <a:gd name="connsiteX1-15" fmla="*/ 3297799 w 4203032"/>
                <a:gd name="connsiteY1-16" fmla="*/ 0 h 6849979"/>
                <a:gd name="connsiteX2-17" fmla="*/ 222297 w 4203032"/>
                <a:gd name="connsiteY2-18" fmla="*/ 3466623 h 6849979"/>
                <a:gd name="connsiteX3-19" fmla="*/ 4203032 w 4203032"/>
                <a:gd name="connsiteY3-20" fmla="*/ 6849979 h 6849979"/>
                <a:gd name="connsiteX4-21" fmla="*/ 3978442 w 4203032"/>
                <a:gd name="connsiteY4-22" fmla="*/ 6849979 h 6849979"/>
                <a:gd name="connsiteX5-23" fmla="*/ 0 w 4203032"/>
                <a:gd name="connsiteY5-24" fmla="*/ 3416968 h 6849979"/>
                <a:gd name="connsiteX6-25" fmla="*/ 3053125 w 4203032"/>
                <a:gd name="connsiteY6-26" fmla="*/ 0 h 6849979"/>
                <a:gd name="connsiteX0-27" fmla="*/ 3053125 w 4174003"/>
                <a:gd name="connsiteY0-28" fmla="*/ 0 h 6849979"/>
                <a:gd name="connsiteX1-29" fmla="*/ 3297799 w 4174003"/>
                <a:gd name="connsiteY1-30" fmla="*/ 0 h 6849979"/>
                <a:gd name="connsiteX2-31" fmla="*/ 222297 w 4174003"/>
                <a:gd name="connsiteY2-32" fmla="*/ 3466623 h 6849979"/>
                <a:gd name="connsiteX3-33" fmla="*/ 4174003 w 4174003"/>
                <a:gd name="connsiteY3-34" fmla="*/ 6849979 h 6849979"/>
                <a:gd name="connsiteX4-35" fmla="*/ 3978442 w 4174003"/>
                <a:gd name="connsiteY4-36" fmla="*/ 6849979 h 6849979"/>
                <a:gd name="connsiteX5-37" fmla="*/ 0 w 4174003"/>
                <a:gd name="connsiteY5-38" fmla="*/ 3416968 h 6849979"/>
                <a:gd name="connsiteX6-39" fmla="*/ 3053125 w 4174003"/>
                <a:gd name="connsiteY6-40" fmla="*/ 0 h 6849979"/>
                <a:gd name="connsiteX0-41" fmla="*/ 3053125 w 4174003"/>
                <a:gd name="connsiteY0-42" fmla="*/ 0 h 6849979"/>
                <a:gd name="connsiteX1-43" fmla="*/ 3225227 w 4174003"/>
                <a:gd name="connsiteY1-44" fmla="*/ 0 h 6849979"/>
                <a:gd name="connsiteX2-45" fmla="*/ 222297 w 4174003"/>
                <a:gd name="connsiteY2-46" fmla="*/ 3466623 h 6849979"/>
                <a:gd name="connsiteX3-47" fmla="*/ 4174003 w 4174003"/>
                <a:gd name="connsiteY3-48" fmla="*/ 6849979 h 6849979"/>
                <a:gd name="connsiteX4-49" fmla="*/ 3978442 w 4174003"/>
                <a:gd name="connsiteY4-50" fmla="*/ 6849979 h 6849979"/>
                <a:gd name="connsiteX5-51" fmla="*/ 0 w 4174003"/>
                <a:gd name="connsiteY5-52" fmla="*/ 3416968 h 6849979"/>
                <a:gd name="connsiteX6-53" fmla="*/ 3053125 w 4174003"/>
                <a:gd name="connsiteY6-54" fmla="*/ 0 h 6849979"/>
                <a:gd name="connsiteX0-55" fmla="*/ 3053125 w 4174003"/>
                <a:gd name="connsiteY0-56" fmla="*/ 0 h 6849979"/>
                <a:gd name="connsiteX1-57" fmla="*/ 3225227 w 4174003"/>
                <a:gd name="connsiteY1-58" fmla="*/ 0 h 6849979"/>
                <a:gd name="connsiteX2-59" fmla="*/ 222297 w 4174003"/>
                <a:gd name="connsiteY2-60" fmla="*/ 3466623 h 6849979"/>
                <a:gd name="connsiteX3-61" fmla="*/ 4174003 w 4174003"/>
                <a:gd name="connsiteY3-62" fmla="*/ 6849979 h 6849979"/>
                <a:gd name="connsiteX4-63" fmla="*/ 3010006 w 4174003"/>
                <a:gd name="connsiteY4-64" fmla="*/ 5988828 h 6849979"/>
                <a:gd name="connsiteX5-65" fmla="*/ 0 w 4174003"/>
                <a:gd name="connsiteY5-66" fmla="*/ 3416968 h 6849979"/>
                <a:gd name="connsiteX6-67" fmla="*/ 3053125 w 4174003"/>
                <a:gd name="connsiteY6-68" fmla="*/ 0 h 6849979"/>
                <a:gd name="connsiteX0-69" fmla="*/ 3053125 w 3243050"/>
                <a:gd name="connsiteY0-70" fmla="*/ 0 h 5988828"/>
                <a:gd name="connsiteX1-71" fmla="*/ 3225227 w 3243050"/>
                <a:gd name="connsiteY1-72" fmla="*/ 0 h 5988828"/>
                <a:gd name="connsiteX2-73" fmla="*/ 222297 w 3243050"/>
                <a:gd name="connsiteY2-74" fmla="*/ 3466623 h 5988828"/>
                <a:gd name="connsiteX3-75" fmla="*/ 3243050 w 3243050"/>
                <a:gd name="connsiteY3-76" fmla="*/ 5936888 h 5988828"/>
                <a:gd name="connsiteX4-77" fmla="*/ 3010006 w 3243050"/>
                <a:gd name="connsiteY4-78" fmla="*/ 5988828 h 5988828"/>
                <a:gd name="connsiteX5-79" fmla="*/ 0 w 3243050"/>
                <a:gd name="connsiteY5-80" fmla="*/ 3416968 h 5988828"/>
                <a:gd name="connsiteX6-81" fmla="*/ 3053125 w 3243050"/>
                <a:gd name="connsiteY6-82" fmla="*/ 0 h 59888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25" y="connsiteY6-26"/>
                </a:cxn>
              </a:cxnLst>
              <a:rect l="l" t="t" r="r" b="b"/>
              <a:pathLst>
                <a:path w="3243050" h="5067351">
                  <a:moveTo>
                    <a:pt x="3053125" y="0"/>
                  </a:moveTo>
                  <a:lnTo>
                    <a:pt x="3225227" y="0"/>
                  </a:lnTo>
                  <a:lnTo>
                    <a:pt x="222297" y="2933228"/>
                  </a:lnTo>
                  <a:lnTo>
                    <a:pt x="3243050" y="5023403"/>
                  </a:lnTo>
                  <a:lnTo>
                    <a:pt x="3010006" y="5067351"/>
                  </a:lnTo>
                  <a:lnTo>
                    <a:pt x="0" y="2891213"/>
                  </a:lnTo>
                  <a:lnTo>
                    <a:pt x="3053125" y="0"/>
                  </a:lnTo>
                  <a:close/>
                </a:path>
              </a:pathLst>
            </a:custGeom>
            <a:solidFill>
              <a:srgbClr val="CCCC33"/>
            </a:solidFill>
            <a:ln>
              <a:noFill/>
            </a:ln>
          </p:spPr>
          <p:txBody>
            <a:bodyPr wrap="square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B517AC09-AD36-4AD5-9DE3-201062CE5D9F}"/>
              </a:ext>
            </a:extLst>
          </p:cNvPr>
          <p:cNvSpPr txBox="1"/>
          <p:nvPr/>
        </p:nvSpPr>
        <p:spPr>
          <a:xfrm>
            <a:off x="7184731" y="3850497"/>
            <a:ext cx="3708400" cy="374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en-US">
                <a:solidFill>
                  <a:srgbClr val="FFFFFF"/>
                </a:solidFill>
                <a:latin typeface="Agency FB"/>
                <a:ea typeface="方正兰亭粗黑_GBK"/>
              </a:rPr>
              <a:t>pre:   </a:t>
            </a:r>
            <a:r>
              <a:rPr lang="zh-CN" altLang="zh-CN">
                <a:solidFill>
                  <a:srgbClr val="FFFFFF"/>
                </a:solidFill>
                <a:latin typeface="Agency FB"/>
                <a:ea typeface="方正兰亭粗黑_GBK"/>
              </a:rPr>
              <a:t>黄灿彬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2300">
        <p14:pan dir="u"/>
      </p:transition>
    </mc:Choice>
    <mc:Fallback>
      <p:transition spd="slow" advTm="2300">
        <p:fade/>
      </p:transition>
    </mc:Fallback>
  </mc:AlternateContent>
  <p:timing>
    <p:tnLst>
      <p:par>
        <p:cTn id="46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3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360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gency FB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1732</Words>
  <Application>Microsoft Office PowerPoint</Application>
  <PresentationFormat>宽屏</PresentationFormat>
  <Paragraphs>221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微软雅黑</vt:lpstr>
      <vt:lpstr>微软雅黑 Light</vt:lpstr>
      <vt:lpstr>Agency FB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TripleJ</dc:creator>
  <cp:lastModifiedBy>huang mutai</cp:lastModifiedBy>
  <cp:revision>210</cp:revision>
  <dcterms:created xsi:type="dcterms:W3CDTF">2015-12-31T14:36:00Z</dcterms:created>
  <dcterms:modified xsi:type="dcterms:W3CDTF">2023-03-16T09:00:24Z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2052-11.1.0.8813</vt:lpwstr>
  </property>
</Properties>
</file>